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embedTrueTypeFonts="1" saveSubsetFonts="1">
  <p:sldMasterIdLst>
    <p:sldMasterId id="2147483729" r:id="rId4"/>
  </p:sldMasterIdLst>
  <p:notesMasterIdLst>
    <p:notesMasterId r:id="rId32"/>
  </p:notesMasterIdLst>
  <p:handoutMasterIdLst>
    <p:handoutMasterId r:id="rId33"/>
  </p:handoutMasterIdLst>
  <p:sldIdLst>
    <p:sldId id="319" r:id="rId5"/>
    <p:sldId id="838841834" r:id="rId6"/>
    <p:sldId id="2147482989" r:id="rId7"/>
    <p:sldId id="2147482996" r:id="rId8"/>
    <p:sldId id="2147483034" r:id="rId9"/>
    <p:sldId id="2147483022" r:id="rId10"/>
    <p:sldId id="2147483028" r:id="rId11"/>
    <p:sldId id="2147482995" r:id="rId12"/>
    <p:sldId id="2147482993" r:id="rId13"/>
    <p:sldId id="2147483033" r:id="rId14"/>
    <p:sldId id="2147482970" r:id="rId15"/>
    <p:sldId id="2147483023" r:id="rId16"/>
    <p:sldId id="2147483024" r:id="rId17"/>
    <p:sldId id="2147483026" r:id="rId18"/>
    <p:sldId id="2147482990" r:id="rId19"/>
    <p:sldId id="2147483027" r:id="rId20"/>
    <p:sldId id="2147483025" r:id="rId21"/>
    <p:sldId id="2147482991" r:id="rId22"/>
    <p:sldId id="2147483021" r:id="rId23"/>
    <p:sldId id="2147482992" r:id="rId24"/>
    <p:sldId id="2147482971" r:id="rId25"/>
    <p:sldId id="2147483031" r:id="rId26"/>
    <p:sldId id="2147483030" r:id="rId27"/>
    <p:sldId id="361" r:id="rId28"/>
    <p:sldId id="3704" r:id="rId29"/>
    <p:sldId id="2147482967" r:id="rId30"/>
    <p:sldId id="2147482968" r:id="rId31"/>
  </p:sldIdLst>
  <p:sldSz cx="12192000" cy="6858000"/>
  <p:notesSz cx="7010400" cy="9296400"/>
  <p:embeddedFontLst>
    <p:embeddedFont>
      <p:font typeface="Georgia" panose="02040502050405020303" pitchFamily="18" charset="0"/>
      <p:regular r:id="rId34"/>
      <p:bold r:id="rId35"/>
      <p:italic r:id="rId36"/>
      <p:boldItalic r:id="rId37"/>
    </p:embeddedFont>
    <p:embeddedFont>
      <p:font typeface="Montserrat" panose="00000500000000000000" pitchFamily="2" charset="0"/>
      <p:regular r:id="rId38"/>
      <p:bold r:id="rId39"/>
      <p:italic r:id="rId40"/>
      <p:boldItalic r:id="rId41"/>
    </p:embeddedFont>
    <p:embeddedFont>
      <p:font typeface="Montserrat Light" panose="00000400000000000000" pitchFamily="2" charset="0"/>
      <p:regular r:id="rId42"/>
      <p:italic r:id="rId43"/>
    </p:embeddedFont>
    <p:embeddedFont>
      <p:font typeface="Montserrat SemiBold" panose="00000700000000000000" pitchFamily="2" charset="0"/>
      <p:bold r:id="rId44"/>
      <p:boldItalic r:id="rId45"/>
    </p:embeddedFont>
    <p:embeddedFont>
      <p:font typeface="Roboto Condensed" panose="02000000000000000000" pitchFamily="2" charset="0"/>
      <p:regular r:id="rId46"/>
      <p:bold r:id="rId47"/>
      <p:italic r:id="rId48"/>
      <p:bold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7371"/>
    <a:srgbClr val="37006E"/>
    <a:srgbClr val="451970"/>
    <a:srgbClr val="FF0000"/>
    <a:srgbClr val="6D1D6B"/>
    <a:srgbClr val="595959"/>
    <a:srgbClr val="6C66A1"/>
    <a:srgbClr val="000000"/>
    <a:srgbClr val="A49C86"/>
    <a:srgbClr val="45196F"/>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CF085FB-A80B-4C99-B894-90A09B0C0B71}">
  <a:tblStyle styleId="{8CF085FB-A80B-4C99-B894-90A09B0C0B71}"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563CA661-37CB-4D89-9F50-F689384F2462}"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266" autoAdjust="0"/>
  </p:normalViewPr>
  <p:slideViewPr>
    <p:cSldViewPr snapToGrid="0">
      <p:cViewPr varScale="1">
        <p:scale>
          <a:sx n="86" d="100"/>
          <a:sy n="86" d="100"/>
        </p:scale>
        <p:origin x="1554" y="96"/>
      </p:cViewPr>
      <p:guideLst>
        <p:guide orient="horz" pos="2160"/>
        <p:guide pos="3840"/>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00" d="100"/>
        <a:sy n="100" d="100"/>
      </p:scale>
      <p:origin x="0" y="0"/>
    </p:cViewPr>
  </p:sorterViewPr>
  <p:notesViewPr>
    <p:cSldViewPr snapToGrid="0">
      <p:cViewPr varScale="1">
        <p:scale>
          <a:sx n="80" d="100"/>
          <a:sy n="80" d="100"/>
        </p:scale>
        <p:origin x="3960"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1.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6.xml"/><Relationship Id="rId41" Type="http://schemas.openxmlformats.org/officeDocument/2006/relationships/font" Target="fonts/font8.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49" Type="http://schemas.openxmlformats.org/officeDocument/2006/relationships/font" Target="fonts/font16.fntdata"/></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931633330687368E-2"/>
          <c:y val="5.2196785993177425E-2"/>
          <c:w val="0.94905536596205231"/>
          <c:h val="0.85714626634546931"/>
        </c:manualLayout>
      </c:layout>
      <c:barChart>
        <c:barDir val="col"/>
        <c:grouping val="clustered"/>
        <c:varyColors val="0"/>
        <c:ser>
          <c:idx val="0"/>
          <c:order val="0"/>
          <c:tx>
            <c:v>Annual Total Return</c:v>
          </c:tx>
          <c:spPr>
            <a:solidFill>
              <a:srgbClr val="40737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Data!$F$9:$F$53</c:f>
              <c:numCache>
                <c:formatCode>yyyy</c:formatCode>
                <c:ptCount val="45"/>
                <c:pt idx="0">
                  <c:v>29221</c:v>
                </c:pt>
                <c:pt idx="1">
                  <c:v>29587</c:v>
                </c:pt>
                <c:pt idx="2">
                  <c:v>29952</c:v>
                </c:pt>
                <c:pt idx="3">
                  <c:v>30317</c:v>
                </c:pt>
                <c:pt idx="4">
                  <c:v>30682</c:v>
                </c:pt>
                <c:pt idx="5">
                  <c:v>31048</c:v>
                </c:pt>
                <c:pt idx="6">
                  <c:v>31413</c:v>
                </c:pt>
                <c:pt idx="7">
                  <c:v>31778</c:v>
                </c:pt>
                <c:pt idx="8">
                  <c:v>32143</c:v>
                </c:pt>
                <c:pt idx="9">
                  <c:v>32509</c:v>
                </c:pt>
                <c:pt idx="10">
                  <c:v>32874</c:v>
                </c:pt>
                <c:pt idx="11">
                  <c:v>33239</c:v>
                </c:pt>
                <c:pt idx="12">
                  <c:v>33604</c:v>
                </c:pt>
                <c:pt idx="13">
                  <c:v>33970</c:v>
                </c:pt>
                <c:pt idx="14">
                  <c:v>34335</c:v>
                </c:pt>
                <c:pt idx="15">
                  <c:v>34700</c:v>
                </c:pt>
                <c:pt idx="16">
                  <c:v>35065</c:v>
                </c:pt>
                <c:pt idx="17">
                  <c:v>35431</c:v>
                </c:pt>
                <c:pt idx="18">
                  <c:v>35796</c:v>
                </c:pt>
                <c:pt idx="19">
                  <c:v>36161</c:v>
                </c:pt>
                <c:pt idx="20">
                  <c:v>36526</c:v>
                </c:pt>
                <c:pt idx="21">
                  <c:v>36892</c:v>
                </c:pt>
                <c:pt idx="22">
                  <c:v>37257</c:v>
                </c:pt>
                <c:pt idx="23">
                  <c:v>37622</c:v>
                </c:pt>
                <c:pt idx="24">
                  <c:v>37987</c:v>
                </c:pt>
                <c:pt idx="25">
                  <c:v>38353</c:v>
                </c:pt>
                <c:pt idx="26">
                  <c:v>38718</c:v>
                </c:pt>
                <c:pt idx="27">
                  <c:v>39083</c:v>
                </c:pt>
                <c:pt idx="28">
                  <c:v>39448</c:v>
                </c:pt>
                <c:pt idx="29">
                  <c:v>39814</c:v>
                </c:pt>
                <c:pt idx="30">
                  <c:v>40179</c:v>
                </c:pt>
                <c:pt idx="31">
                  <c:v>40544</c:v>
                </c:pt>
                <c:pt idx="32">
                  <c:v>40909</c:v>
                </c:pt>
                <c:pt idx="33">
                  <c:v>41275</c:v>
                </c:pt>
                <c:pt idx="34">
                  <c:v>41640</c:v>
                </c:pt>
                <c:pt idx="35">
                  <c:v>42005</c:v>
                </c:pt>
                <c:pt idx="36">
                  <c:v>42370</c:v>
                </c:pt>
                <c:pt idx="37">
                  <c:v>42736</c:v>
                </c:pt>
                <c:pt idx="38">
                  <c:v>43101</c:v>
                </c:pt>
                <c:pt idx="39">
                  <c:v>43466</c:v>
                </c:pt>
                <c:pt idx="40">
                  <c:v>43831</c:v>
                </c:pt>
                <c:pt idx="41">
                  <c:v>44197</c:v>
                </c:pt>
                <c:pt idx="42">
                  <c:v>44562</c:v>
                </c:pt>
                <c:pt idx="43">
                  <c:v>44927</c:v>
                </c:pt>
                <c:pt idx="44">
                  <c:v>45292</c:v>
                </c:pt>
              </c:numCache>
            </c:numRef>
          </c:cat>
          <c:val>
            <c:numRef>
              <c:f>Data!$G$9:$G$53</c:f>
              <c:numCache>
                <c:formatCode>0.0%</c:formatCode>
                <c:ptCount val="45"/>
                <c:pt idx="0">
                  <c:v>0.32503909999999997</c:v>
                </c:pt>
                <c:pt idx="1">
                  <c:v>-4.9230500000000003E-2</c:v>
                </c:pt>
                <c:pt idx="2">
                  <c:v>0.21546420000000002</c:v>
                </c:pt>
                <c:pt idx="3">
                  <c:v>0.22555319999999998</c:v>
                </c:pt>
                <c:pt idx="4">
                  <c:v>6.2736500000000001E-2</c:v>
                </c:pt>
                <c:pt idx="5">
                  <c:v>0.31726780000000004</c:v>
                </c:pt>
                <c:pt idx="6">
                  <c:v>0.1866507</c:v>
                </c:pt>
                <c:pt idx="7">
                  <c:v>5.2506300000000006E-2</c:v>
                </c:pt>
                <c:pt idx="8">
                  <c:v>0.1660837</c:v>
                </c:pt>
                <c:pt idx="9">
                  <c:v>0.31686229999999999</c:v>
                </c:pt>
                <c:pt idx="10">
                  <c:v>-3.1042400000000001E-2</c:v>
                </c:pt>
                <c:pt idx="11">
                  <c:v>0.30465789999999998</c:v>
                </c:pt>
                <c:pt idx="12">
                  <c:v>7.6193900000000009E-2</c:v>
                </c:pt>
                <c:pt idx="13">
                  <c:v>0.100787</c:v>
                </c:pt>
                <c:pt idx="14">
                  <c:v>1.32046E-2</c:v>
                </c:pt>
                <c:pt idx="15">
                  <c:v>0.3757778</c:v>
                </c:pt>
                <c:pt idx="16">
                  <c:v>0.22960170000000002</c:v>
                </c:pt>
                <c:pt idx="17">
                  <c:v>0.33363370000000003</c:v>
                </c:pt>
                <c:pt idx="18">
                  <c:v>0.28578579999999998</c:v>
                </c:pt>
                <c:pt idx="19">
                  <c:v>0.21041540000000003</c:v>
                </c:pt>
                <c:pt idx="20">
                  <c:v>-9.1043900000000011E-2</c:v>
                </c:pt>
                <c:pt idx="21">
                  <c:v>-0.1188583</c:v>
                </c:pt>
                <c:pt idx="22">
                  <c:v>-0.22100510000000001</c:v>
                </c:pt>
                <c:pt idx="23">
                  <c:v>0.28684520000000002</c:v>
                </c:pt>
                <c:pt idx="24">
                  <c:v>0.10882059999999999</c:v>
                </c:pt>
                <c:pt idx="25">
                  <c:v>4.9119599999999999E-2</c:v>
                </c:pt>
                <c:pt idx="26">
                  <c:v>0.15794269999999999</c:v>
                </c:pt>
                <c:pt idx="27">
                  <c:v>5.4939700000000001E-2</c:v>
                </c:pt>
                <c:pt idx="28">
                  <c:v>-0.36997830000000004</c:v>
                </c:pt>
                <c:pt idx="29">
                  <c:v>0.26464490000000002</c:v>
                </c:pt>
                <c:pt idx="30">
                  <c:v>0.15063360000000001</c:v>
                </c:pt>
                <c:pt idx="31">
                  <c:v>2.1117799999999999E-2</c:v>
                </c:pt>
                <c:pt idx="32">
                  <c:v>0.16003490000000001</c:v>
                </c:pt>
                <c:pt idx="33">
                  <c:v>0.32388129999999998</c:v>
                </c:pt>
                <c:pt idx="34">
                  <c:v>0.13688530000000002</c:v>
                </c:pt>
                <c:pt idx="35">
                  <c:v>1.38383E-2</c:v>
                </c:pt>
                <c:pt idx="36">
                  <c:v>0.1195992</c:v>
                </c:pt>
                <c:pt idx="37">
                  <c:v>0.2183156</c:v>
                </c:pt>
                <c:pt idx="38">
                  <c:v>-4.3799999999999999E-2</c:v>
                </c:pt>
                <c:pt idx="39">
                  <c:v>0.31490000000000001</c:v>
                </c:pt>
                <c:pt idx="40">
                  <c:v>0.184</c:v>
                </c:pt>
                <c:pt idx="41">
                  <c:v>0.28710000000000002</c:v>
                </c:pt>
                <c:pt idx="42">
                  <c:v>-0.18110000000000001</c:v>
                </c:pt>
                <c:pt idx="43">
                  <c:v>0.26290000000000002</c:v>
                </c:pt>
                <c:pt idx="44">
                  <c:v>0.25019999999999998</c:v>
                </c:pt>
              </c:numCache>
            </c:numRef>
          </c:val>
          <c:extLst>
            <c:ext xmlns:c16="http://schemas.microsoft.com/office/drawing/2014/chart" uri="{C3380CC4-5D6E-409C-BE32-E72D297353CC}">
              <c16:uniqueId val="{00000000-AC5C-426E-8786-3D45E905E1DB}"/>
            </c:ext>
          </c:extLst>
        </c:ser>
        <c:dLbls>
          <c:showLegendKey val="0"/>
          <c:showVal val="0"/>
          <c:showCatName val="0"/>
          <c:showSerName val="0"/>
          <c:showPercent val="0"/>
          <c:showBubbleSize val="0"/>
        </c:dLbls>
        <c:gapWidth val="50"/>
        <c:overlap val="-27"/>
        <c:axId val="2101760112"/>
        <c:axId val="2101760768"/>
      </c:barChart>
      <c:lineChart>
        <c:grouping val="stacked"/>
        <c:varyColors val="0"/>
        <c:ser>
          <c:idx val="1"/>
          <c:order val="1"/>
          <c:tx>
            <c:v>Annual Max Drawdown</c:v>
          </c:tx>
          <c:spPr>
            <a:ln w="25400" cap="rnd">
              <a:noFill/>
              <a:round/>
            </a:ln>
            <a:effectLst/>
          </c:spPr>
          <c:marker>
            <c:symbol val="circle"/>
            <c:size val="5"/>
            <c:spPr>
              <a:solidFill>
                <a:schemeClr val="tx1"/>
              </a:solidFill>
              <a:ln w="76200">
                <a:solidFill>
                  <a:schemeClr val="tx1"/>
                </a:solidFill>
              </a:ln>
              <a:effectLst/>
            </c:spPr>
          </c:marker>
          <c:dLbls>
            <c:dLbl>
              <c:idx val="1"/>
              <c:layout>
                <c:manualLayout>
                  <c:x val="-2.1181465383873152E-2"/>
                  <c:y val="3.68166655839290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5C-426E-8786-3D45E905E1DB}"/>
                </c:ext>
              </c:extLst>
            </c:dLbl>
            <c:dLbl>
              <c:idx val="2"/>
              <c:layout>
                <c:manualLayout>
                  <c:x val="-1.4187585304292394E-2"/>
                  <c:y val="2.62931200207885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5C-426E-8786-3D45E905E1DB}"/>
                </c:ext>
              </c:extLst>
            </c:dLbl>
            <c:dLbl>
              <c:idx val="9"/>
              <c:layout>
                <c:manualLayout>
                  <c:x val="-1.3907830101109164E-2"/>
                  <c:y val="3.26072473586729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5C-426E-8786-3D45E905E1DB}"/>
                </c:ext>
              </c:extLst>
            </c:dLbl>
            <c:dLbl>
              <c:idx val="12"/>
              <c:layout>
                <c:manualLayout>
                  <c:x val="-1.7904333003726777E-2"/>
                  <c:y val="4.3130792921813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C5C-426E-8786-3D45E905E1DB}"/>
                </c:ext>
              </c:extLst>
            </c:dLbl>
            <c:dLbl>
              <c:idx val="24"/>
              <c:layout>
                <c:manualLayout>
                  <c:x val="-1.8903458729381206E-2"/>
                  <c:y val="3.05025382460447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C5C-426E-8786-3D45E905E1DB}"/>
                </c:ext>
              </c:extLst>
            </c:dLbl>
            <c:dLbl>
              <c:idx val="25"/>
              <c:layout>
                <c:manualLayout>
                  <c:x val="-1.7904333003726812E-2"/>
                  <c:y val="2.62931200207884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C5C-426E-8786-3D45E905E1DB}"/>
                </c:ext>
              </c:extLst>
            </c:dLbl>
            <c:dLbl>
              <c:idx val="26"/>
              <c:layout>
                <c:manualLayout>
                  <c:x val="-1.8903458729381279E-2"/>
                  <c:y val="3.26072473586729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C5C-426E-8786-3D45E905E1DB}"/>
                </c:ext>
              </c:extLst>
            </c:dLbl>
            <c:dLbl>
              <c:idx val="34"/>
              <c:layout>
                <c:manualLayout>
                  <c:x val="-1.5906081552418096E-2"/>
                  <c:y val="2.83978291334166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C5C-426E-8786-3D45E905E1DB}"/>
                </c:ext>
              </c:extLst>
            </c:dLbl>
            <c:dLbl>
              <c:idx val="35"/>
              <c:layout>
                <c:manualLayout>
                  <c:x val="-2.1181465383873152E-2"/>
                  <c:y val="4.10260838091853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C5C-426E-8786-3D45E905E1DB}"/>
                </c:ext>
              </c:extLst>
            </c:dLbl>
            <c:spPr>
              <a:solidFill>
                <a:srgbClr val="2B6C97"/>
              </a:solid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Data!$F$9:$F$53</c:f>
              <c:numCache>
                <c:formatCode>yyyy</c:formatCode>
                <c:ptCount val="45"/>
                <c:pt idx="0">
                  <c:v>29221</c:v>
                </c:pt>
                <c:pt idx="1">
                  <c:v>29587</c:v>
                </c:pt>
                <c:pt idx="2">
                  <c:v>29952</c:v>
                </c:pt>
                <c:pt idx="3">
                  <c:v>30317</c:v>
                </c:pt>
                <c:pt idx="4">
                  <c:v>30682</c:v>
                </c:pt>
                <c:pt idx="5">
                  <c:v>31048</c:v>
                </c:pt>
                <c:pt idx="6">
                  <c:v>31413</c:v>
                </c:pt>
                <c:pt idx="7">
                  <c:v>31778</c:v>
                </c:pt>
                <c:pt idx="8">
                  <c:v>32143</c:v>
                </c:pt>
                <c:pt idx="9">
                  <c:v>32509</c:v>
                </c:pt>
                <c:pt idx="10">
                  <c:v>32874</c:v>
                </c:pt>
                <c:pt idx="11">
                  <c:v>33239</c:v>
                </c:pt>
                <c:pt idx="12">
                  <c:v>33604</c:v>
                </c:pt>
                <c:pt idx="13">
                  <c:v>33970</c:v>
                </c:pt>
                <c:pt idx="14">
                  <c:v>34335</c:v>
                </c:pt>
                <c:pt idx="15">
                  <c:v>34700</c:v>
                </c:pt>
                <c:pt idx="16">
                  <c:v>35065</c:v>
                </c:pt>
                <c:pt idx="17">
                  <c:v>35431</c:v>
                </c:pt>
                <c:pt idx="18">
                  <c:v>35796</c:v>
                </c:pt>
                <c:pt idx="19">
                  <c:v>36161</c:v>
                </c:pt>
                <c:pt idx="20">
                  <c:v>36526</c:v>
                </c:pt>
                <c:pt idx="21">
                  <c:v>36892</c:v>
                </c:pt>
                <c:pt idx="22">
                  <c:v>37257</c:v>
                </c:pt>
                <c:pt idx="23">
                  <c:v>37622</c:v>
                </c:pt>
                <c:pt idx="24">
                  <c:v>37987</c:v>
                </c:pt>
                <c:pt idx="25">
                  <c:v>38353</c:v>
                </c:pt>
                <c:pt idx="26">
                  <c:v>38718</c:v>
                </c:pt>
                <c:pt idx="27">
                  <c:v>39083</c:v>
                </c:pt>
                <c:pt idx="28">
                  <c:v>39448</c:v>
                </c:pt>
                <c:pt idx="29">
                  <c:v>39814</c:v>
                </c:pt>
                <c:pt idx="30">
                  <c:v>40179</c:v>
                </c:pt>
                <c:pt idx="31">
                  <c:v>40544</c:v>
                </c:pt>
                <c:pt idx="32">
                  <c:v>40909</c:v>
                </c:pt>
                <c:pt idx="33">
                  <c:v>41275</c:v>
                </c:pt>
                <c:pt idx="34">
                  <c:v>41640</c:v>
                </c:pt>
                <c:pt idx="35">
                  <c:v>42005</c:v>
                </c:pt>
                <c:pt idx="36">
                  <c:v>42370</c:v>
                </c:pt>
                <c:pt idx="37">
                  <c:v>42736</c:v>
                </c:pt>
                <c:pt idx="38">
                  <c:v>43101</c:v>
                </c:pt>
                <c:pt idx="39">
                  <c:v>43466</c:v>
                </c:pt>
                <c:pt idx="40">
                  <c:v>43831</c:v>
                </c:pt>
                <c:pt idx="41">
                  <c:v>44197</c:v>
                </c:pt>
                <c:pt idx="42">
                  <c:v>44562</c:v>
                </c:pt>
                <c:pt idx="43">
                  <c:v>44927</c:v>
                </c:pt>
                <c:pt idx="44">
                  <c:v>45292</c:v>
                </c:pt>
              </c:numCache>
            </c:numRef>
          </c:cat>
          <c:val>
            <c:numRef>
              <c:f>Data!$H$9:$H$53</c:f>
              <c:numCache>
                <c:formatCode>0.0%</c:formatCode>
                <c:ptCount val="45"/>
                <c:pt idx="0">
                  <c:v>-0.17070000000000002</c:v>
                </c:pt>
                <c:pt idx="1">
                  <c:v>-0.18350000000000002</c:v>
                </c:pt>
                <c:pt idx="2">
                  <c:v>-0.1656</c:v>
                </c:pt>
                <c:pt idx="3">
                  <c:v>-6.9100000000000009E-2</c:v>
                </c:pt>
                <c:pt idx="4">
                  <c:v>-0.1268</c:v>
                </c:pt>
                <c:pt idx="5">
                  <c:v>-7.6600000000000001E-2</c:v>
                </c:pt>
                <c:pt idx="6">
                  <c:v>-9.4200000000000006E-2</c:v>
                </c:pt>
                <c:pt idx="7">
                  <c:v>-0.33510000000000001</c:v>
                </c:pt>
                <c:pt idx="8">
                  <c:v>-7.6399999999999996E-2</c:v>
                </c:pt>
                <c:pt idx="9">
                  <c:v>-7.5600000000000001E-2</c:v>
                </c:pt>
                <c:pt idx="10">
                  <c:v>-0.19920000000000002</c:v>
                </c:pt>
                <c:pt idx="11">
                  <c:v>-5.67E-2</c:v>
                </c:pt>
                <c:pt idx="12">
                  <c:v>-6.2400000000000004E-2</c:v>
                </c:pt>
                <c:pt idx="13">
                  <c:v>-4.99E-2</c:v>
                </c:pt>
                <c:pt idx="14">
                  <c:v>-8.9399999999999993E-2</c:v>
                </c:pt>
                <c:pt idx="15">
                  <c:v>-2.53E-2</c:v>
                </c:pt>
                <c:pt idx="16">
                  <c:v>-7.6399999999999996E-2</c:v>
                </c:pt>
                <c:pt idx="17">
                  <c:v>-0.10800000000000001</c:v>
                </c:pt>
                <c:pt idx="18">
                  <c:v>-0.19340000000000002</c:v>
                </c:pt>
                <c:pt idx="19">
                  <c:v>-0.1208</c:v>
                </c:pt>
                <c:pt idx="20">
                  <c:v>-0.17199999999999999</c:v>
                </c:pt>
                <c:pt idx="21">
                  <c:v>-0.29699999999999999</c:v>
                </c:pt>
                <c:pt idx="22">
                  <c:v>-0.33750000000000002</c:v>
                </c:pt>
                <c:pt idx="23">
                  <c:v>-0.14050000000000001</c:v>
                </c:pt>
                <c:pt idx="24">
                  <c:v>-8.1600000000000006E-2</c:v>
                </c:pt>
                <c:pt idx="25">
                  <c:v>-7.17E-2</c:v>
                </c:pt>
                <c:pt idx="26">
                  <c:v>-7.6999999999999999E-2</c:v>
                </c:pt>
                <c:pt idx="27">
                  <c:v>-0.1009</c:v>
                </c:pt>
                <c:pt idx="28">
                  <c:v>-0.48759999999999998</c:v>
                </c:pt>
                <c:pt idx="29">
                  <c:v>-0.2762</c:v>
                </c:pt>
                <c:pt idx="30">
                  <c:v>-0.15990000000000001</c:v>
                </c:pt>
                <c:pt idx="31">
                  <c:v>-0.19390000000000002</c:v>
                </c:pt>
                <c:pt idx="32">
                  <c:v>-9.9400000000000002E-2</c:v>
                </c:pt>
                <c:pt idx="33">
                  <c:v>-5.7599999999999998E-2</c:v>
                </c:pt>
                <c:pt idx="34">
                  <c:v>-7.400000000000001E-2</c:v>
                </c:pt>
                <c:pt idx="35">
                  <c:v>-0.1235</c:v>
                </c:pt>
                <c:pt idx="36">
                  <c:v>-0.1051</c:v>
                </c:pt>
                <c:pt idx="37">
                  <c:v>-2.7999999999999997E-2</c:v>
                </c:pt>
                <c:pt idx="38">
                  <c:v>-0.1978</c:v>
                </c:pt>
                <c:pt idx="39">
                  <c:v>-6.8400000000000002E-2</c:v>
                </c:pt>
                <c:pt idx="40">
                  <c:v>-0.33929999999999999</c:v>
                </c:pt>
                <c:pt idx="41">
                  <c:v>-5.21E-2</c:v>
                </c:pt>
                <c:pt idx="42">
                  <c:v>-0.25430000000000003</c:v>
                </c:pt>
                <c:pt idx="43">
                  <c:v>-0.1028</c:v>
                </c:pt>
                <c:pt idx="44">
                  <c:v>-8.4900000000000003E-2</c:v>
                </c:pt>
              </c:numCache>
            </c:numRef>
          </c:val>
          <c:smooth val="0"/>
          <c:extLst>
            <c:ext xmlns:c16="http://schemas.microsoft.com/office/drawing/2014/chart" uri="{C3380CC4-5D6E-409C-BE32-E72D297353CC}">
              <c16:uniqueId val="{0000000A-AC5C-426E-8786-3D45E905E1DB}"/>
            </c:ext>
          </c:extLst>
        </c:ser>
        <c:dLbls>
          <c:showLegendKey val="0"/>
          <c:showVal val="0"/>
          <c:showCatName val="0"/>
          <c:showSerName val="0"/>
          <c:showPercent val="0"/>
          <c:showBubbleSize val="0"/>
        </c:dLbls>
        <c:marker val="1"/>
        <c:smooth val="0"/>
        <c:axId val="2101760112"/>
        <c:axId val="2101760768"/>
      </c:lineChart>
      <c:dateAx>
        <c:axId val="2101760112"/>
        <c:scaling>
          <c:orientation val="minMax"/>
        </c:scaling>
        <c:delete val="0"/>
        <c:axPos val="b"/>
        <c:numFmt formatCode="yy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01760768"/>
        <c:crosses val="autoZero"/>
        <c:auto val="1"/>
        <c:lblOffset val="100"/>
        <c:baseTimeUnit val="years"/>
        <c:majorUnit val="5"/>
        <c:majorTimeUnit val="years"/>
      </c:dateAx>
      <c:valAx>
        <c:axId val="2101760768"/>
        <c:scaling>
          <c:orientation val="minMax"/>
          <c:max val="0.4"/>
          <c:min val="-0.5"/>
        </c:scaling>
        <c:delete val="0"/>
        <c:axPos val="l"/>
        <c:numFmt formatCode="0.0%" sourceLinked="1"/>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01760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0.25225</cdr:x>
      <cdr:y>0.72217</cdr:y>
    </cdr:from>
    <cdr:to>
      <cdr:x>0.46413</cdr:x>
      <cdr:y>0.8374</cdr:y>
    </cdr:to>
    <cdr:sp macro="" textlink="">
      <cdr:nvSpPr>
        <cdr:cNvPr id="2" name="TextBox 3">
          <a:extLst xmlns:a="http://schemas.openxmlformats.org/drawingml/2006/main">
            <a:ext uri="{FF2B5EF4-FFF2-40B4-BE49-F238E27FC236}">
              <a16:creationId xmlns:a16="http://schemas.microsoft.com/office/drawing/2014/main" id="{6867F76A-7FC5-498A-9AC9-69777A2E1401}"/>
            </a:ext>
          </a:extLst>
        </cdr:cNvPr>
        <cdr:cNvSpPr txBox="1"/>
      </cdr:nvSpPr>
      <cdr:spPr>
        <a:xfrm xmlns:a="http://schemas.openxmlformats.org/drawingml/2006/main">
          <a:off x="3004312" y="4357624"/>
          <a:ext cx="2523547" cy="695325"/>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100" b="1" u="sng" dirty="0">
              <a:latin typeface="+mn-lt"/>
              <a:cs typeface="Arial" panose="020B0604020202020204" pitchFamily="34" charset="0"/>
            </a:rPr>
            <a:t>1980</a:t>
          </a:r>
          <a:r>
            <a:rPr lang="en-US" sz="1100" b="1" u="sng" baseline="0" dirty="0">
              <a:latin typeface="+mn-lt"/>
              <a:cs typeface="Arial" panose="020B0604020202020204" pitchFamily="34" charset="0"/>
            </a:rPr>
            <a:t> - </a:t>
          </a:r>
          <a:r>
            <a:rPr lang="en-US" sz="1100" b="1" u="sng" dirty="0">
              <a:latin typeface="+mn-lt"/>
              <a:cs typeface="Arial" panose="020B0604020202020204" pitchFamily="34" charset="0"/>
            </a:rPr>
            <a:t>2024</a:t>
          </a:r>
        </a:p>
        <a:p xmlns:a="http://schemas.openxmlformats.org/drawingml/2006/main">
          <a:r>
            <a:rPr lang="en-US" sz="1100" dirty="0">
              <a:latin typeface="+mn-lt"/>
              <a:cs typeface="Arial" panose="020B0604020202020204" pitchFamily="34" charset="0"/>
            </a:rPr>
            <a:t>Average Annual Total</a:t>
          </a:r>
          <a:r>
            <a:rPr lang="en-US" sz="1100" baseline="0" dirty="0">
              <a:latin typeface="+mn-lt"/>
              <a:cs typeface="Arial" panose="020B0604020202020204" pitchFamily="34" charset="0"/>
            </a:rPr>
            <a:t> </a:t>
          </a:r>
          <a:r>
            <a:rPr lang="en-US" sz="1100" dirty="0">
              <a:latin typeface="+mn-lt"/>
              <a:cs typeface="Arial" panose="020B0604020202020204" pitchFamily="34" charset="0"/>
            </a:rPr>
            <a:t>Return: 13.5%</a:t>
          </a:r>
        </a:p>
        <a:p xmlns:a="http://schemas.openxmlformats.org/drawingml/2006/main">
          <a:r>
            <a:rPr lang="en-US" sz="1100" dirty="0">
              <a:latin typeface="+mn-lt"/>
              <a:cs typeface="Arial" panose="020B0604020202020204" pitchFamily="34" charset="0"/>
            </a:rPr>
            <a:t>Average Annual Max</a:t>
          </a:r>
          <a:r>
            <a:rPr lang="en-US" sz="1100" baseline="0" dirty="0">
              <a:latin typeface="+mn-lt"/>
              <a:cs typeface="Arial" panose="020B0604020202020204" pitchFamily="34" charset="0"/>
            </a:rPr>
            <a:t> Drawdown: -14.1%</a:t>
          </a:r>
          <a:endParaRPr lang="en-US" sz="1100" dirty="0">
            <a:latin typeface="+mn-lt"/>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8D04E3-BF34-40A5-7207-0C2FCC3E799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9130A49-E35A-2AD5-E86A-5F67954450F4}"/>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6434F94-11DC-4C47-85F1-B73C62D36031}" type="datetimeFigureOut">
              <a:rPr lang="en-US" smtClean="0"/>
              <a:t>3/21/2025</a:t>
            </a:fld>
            <a:endParaRPr lang="en-US" dirty="0"/>
          </a:p>
        </p:txBody>
      </p:sp>
      <p:sp>
        <p:nvSpPr>
          <p:cNvPr id="4" name="Footer Placeholder 3">
            <a:extLst>
              <a:ext uri="{FF2B5EF4-FFF2-40B4-BE49-F238E27FC236}">
                <a16:creationId xmlns:a16="http://schemas.microsoft.com/office/drawing/2014/main" id="{6F1A990E-2422-AB2F-59B4-D8D52847DFDA}"/>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F1644B-2898-8171-69DC-5CE2AA312D95}"/>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5B8F663-3487-4A8C-8F00-EAE882DD0828}" type="slidenum">
              <a:rPr lang="en-US" smtClean="0"/>
              <a:t>‹#›</a:t>
            </a:fld>
            <a:endParaRPr lang="en-US" dirty="0"/>
          </a:p>
        </p:txBody>
      </p:sp>
    </p:spTree>
    <p:extLst>
      <p:ext uri="{BB962C8B-B14F-4D97-AF65-F5344CB8AC3E}">
        <p14:creationId xmlns:p14="http://schemas.microsoft.com/office/powerpoint/2010/main" val="695686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3037840" cy="46482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9pPr>
          </a:lstStyle>
          <a:p>
            <a:endParaRPr dirty="0"/>
          </a:p>
        </p:txBody>
      </p:sp>
      <p:sp>
        <p:nvSpPr>
          <p:cNvPr id="4" name="Shape 4"/>
          <p:cNvSpPr txBox="1">
            <a:spLocks noGrp="1"/>
          </p:cNvSpPr>
          <p:nvPr>
            <p:ph type="dt" idx="10"/>
          </p:nvPr>
        </p:nvSpPr>
        <p:spPr>
          <a:xfrm>
            <a:off x="3970939" y="0"/>
            <a:ext cx="3037840" cy="46482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9pPr>
          </a:lstStyle>
          <a:p>
            <a:endParaRPr dirty="0"/>
          </a:p>
        </p:txBody>
      </p:sp>
      <p:sp>
        <p:nvSpPr>
          <p:cNvPr id="5" name="Shape 5"/>
          <p:cNvSpPr>
            <a:spLocks noGrp="1" noRot="1" noChangeAspect="1"/>
          </p:cNvSpPr>
          <p:nvPr>
            <p:ph type="sldImg" idx="3"/>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dk1"/>
              </a:buClr>
              <a:buSzPts val="1400"/>
              <a:buFont typeface="Calibri"/>
              <a:buNone/>
              <a:defRPr sz="8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chemeClr val="dk1"/>
              </a:buClr>
              <a:buSzPts val="1400"/>
              <a:buFont typeface="Calibri"/>
              <a:buNone/>
              <a:defRPr sz="8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chemeClr val="dk1"/>
              </a:buClr>
              <a:buSzPts val="1400"/>
              <a:buFont typeface="Calibri"/>
              <a:buNone/>
              <a:defRPr sz="8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chemeClr val="dk1"/>
              </a:buClr>
              <a:buSzPts val="1400"/>
              <a:buFont typeface="Calibri"/>
              <a:buNone/>
              <a:defRPr sz="8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chemeClr val="dk1"/>
              </a:buClr>
              <a:buSzPts val="1400"/>
              <a:buFont typeface="Calibri"/>
              <a:buNone/>
              <a:defRPr sz="8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chemeClr val="dk1"/>
              </a:buClr>
              <a:buSzPts val="1400"/>
              <a:buFont typeface="Calibri"/>
              <a:buNone/>
              <a:defRPr sz="8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chemeClr val="dk1"/>
              </a:buClr>
              <a:buSzPts val="1400"/>
              <a:buFont typeface="Calibri"/>
              <a:buNone/>
              <a:defRPr sz="8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chemeClr val="dk1"/>
              </a:buClr>
              <a:buSzPts val="1400"/>
              <a:buFont typeface="Calibri"/>
              <a:buNone/>
              <a:defRPr sz="8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chemeClr val="dk1"/>
              </a:buClr>
              <a:buSzPts val="1400"/>
              <a:buFont typeface="Calibri"/>
              <a:buNone/>
              <a:defRPr sz="8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8829966"/>
            <a:ext cx="3037840" cy="46482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3970939" y="8829966"/>
            <a:ext cx="3037840" cy="464820"/>
          </a:xfrm>
          <a:prstGeom prst="rect">
            <a:avLst/>
          </a:prstGeom>
          <a:noFill/>
          <a:ln>
            <a:noFill/>
          </a:ln>
        </p:spPr>
        <p:txBody>
          <a:bodyPr spcFirstLastPara="1" wrap="square" lIns="93125" tIns="46550" rIns="93125" bIns="465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mj-lt"/>
              <a:buNone/>
            </a:pPr>
            <a:r>
              <a:rPr lang="en-US" dirty="0"/>
              <a:t>Intro</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19501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all this uncertainty the S&amp;P 500 went into correction for the first time since October 2023. </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02501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Arial" panose="020B0604020202020204" pitchFamily="34" charset="0"/>
              <a:buNone/>
            </a:pPr>
            <a:r>
              <a:rPr lang="en-US" dirty="0"/>
              <a:t>Enough with the bad news. Let’s talk about reasons to be optimistic.</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55808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chemeClr val="dk1"/>
              </a:buClr>
              <a:buSzPts val="1400"/>
              <a:buFont typeface="Calibri"/>
              <a:buNone/>
              <a:tabLst/>
              <a:defRPr/>
            </a:pPr>
            <a:r>
              <a:rPr lang="en-US" sz="1800" dirty="0">
                <a:solidFill>
                  <a:srgbClr val="808080"/>
                </a:solidFill>
                <a:effectLst/>
                <a:latin typeface="Symbol" panose="05050102010706020507" pitchFamily="18" charset="2"/>
                <a:ea typeface="Calibri" panose="020F0502020204030204" pitchFamily="34" charset="0"/>
                <a:cs typeface="Arial" panose="020B0604020202020204" pitchFamily="34" charset="0"/>
              </a:rPr>
              <a:t>There are still many questions regarding </a:t>
            </a:r>
            <a:r>
              <a:rPr lang="en-US" sz="1800" dirty="0" err="1">
                <a:solidFill>
                  <a:srgbClr val="808080"/>
                </a:solidFill>
                <a:effectLst/>
                <a:latin typeface="Symbol" panose="05050102010706020507" pitchFamily="18" charset="2"/>
                <a:ea typeface="Calibri" panose="020F0502020204030204" pitchFamily="34" charset="0"/>
                <a:cs typeface="Arial" panose="020B0604020202020204" pitchFamily="34" charset="0"/>
              </a:rPr>
              <a:t>DeepSeek</a:t>
            </a:r>
            <a:r>
              <a:rPr lang="en-US" sz="1800" dirty="0">
                <a:solidFill>
                  <a:srgbClr val="808080"/>
                </a:solidFill>
                <a:effectLst/>
                <a:latin typeface="Symbol" panose="05050102010706020507" pitchFamily="18" charset="2"/>
                <a:ea typeface="Calibri" panose="020F0502020204030204" pitchFamily="34" charset="0"/>
                <a:cs typeface="Arial" panose="020B0604020202020204" pitchFamily="34" charset="0"/>
              </a:rPr>
              <a:t>. American owned company, OpenAI, has accused the company of secretly using data produced by OpenAI’s technology. There are also questions surrounding how many chips the company uses and perhaps the efficiencies aren’t as much as originally claimed.</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83771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chemeClr val="dk1"/>
              </a:buClr>
              <a:buSzPts val="1400"/>
              <a:buFont typeface="Calibri"/>
              <a:buNone/>
              <a:tabLst/>
              <a:defRPr/>
            </a:pPr>
            <a:r>
              <a:rPr lang="en-US" sz="1800" dirty="0">
                <a:solidFill>
                  <a:srgbClr val="808080"/>
                </a:solidFill>
                <a:effectLst/>
                <a:latin typeface="Symbol" panose="05050102010706020507" pitchFamily="18" charset="2"/>
                <a:ea typeface="Calibri" panose="020F0502020204030204" pitchFamily="34" charset="0"/>
                <a:cs typeface="Arial" panose="020B0604020202020204" pitchFamily="34" charset="0"/>
              </a:rPr>
              <a:t>Tariffs will be negotiated, and eventually we will get certainty. Tariffs may also end up being limited to reciprocal. Tariffs are also not new. In 2018-2019 we saw the U.S. impose tariffs on goods and the economy held up. The interest rate policy was different too. The Fed was raising rates in 2018!</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24649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chemeClr val="dk1"/>
              </a:buClr>
              <a:buSzPts val="1400"/>
              <a:buFont typeface="Calibri"/>
              <a:buNone/>
              <a:tabLst/>
              <a:defRPr/>
            </a:pPr>
            <a:r>
              <a:rPr lang="en-US" sz="1800" dirty="0">
                <a:solidFill>
                  <a:srgbClr val="808080"/>
                </a:solidFill>
                <a:effectLst/>
                <a:latin typeface="Symbol" panose="05050102010706020507" pitchFamily="18" charset="2"/>
                <a:ea typeface="Calibri" panose="020F0502020204030204" pitchFamily="34" charset="0"/>
                <a:cs typeface="Arial" panose="020B0604020202020204" pitchFamily="34" charset="0"/>
              </a:rPr>
              <a:t>Government shutdowns historically have had little economic impact as the impact it has is usually just transferred from one quarter to another. While the unemployment rate isn’t expected to climb very much from the DOGE job cuts, the spending cuts could be a drag on economic growth unless the money is put back into the economy through a DOGE dividend or other increases in spending or tax cuts. The net impact is important, and the deficit is unlikely to be reduced significantly (reducing the deficit would hurt GDP growth).</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26732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chemeClr val="dk1"/>
              </a:buClr>
              <a:buSzPts val="1400"/>
              <a:buFont typeface="Calibri"/>
              <a:buNone/>
              <a:tabLst/>
              <a:defRPr/>
            </a:pPr>
            <a:r>
              <a:rPr lang="en-US" sz="1800" dirty="0">
                <a:solidFill>
                  <a:srgbClr val="808080"/>
                </a:solidFill>
                <a:effectLst/>
                <a:latin typeface="Symbol" panose="05050102010706020507" pitchFamily="18" charset="2"/>
                <a:ea typeface="Calibri" panose="020F0502020204030204" pitchFamily="34" charset="0"/>
                <a:cs typeface="Arial" panose="020B0604020202020204" pitchFamily="34" charset="0"/>
              </a:rPr>
              <a:t>Inflation data cooled after January and the Bureau of Labor Statistics showed jobless claims that were slightly lower and job openings on the rise as seen here. Job openings remain above pre-pandemic levels. If the labor market does roll over, the Fed is likely to accelerate their rate cut timeline.</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1478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chemeClr val="dk1"/>
              </a:buClr>
              <a:buSzPts val="1400"/>
              <a:buFont typeface="Calibri"/>
              <a:buNone/>
              <a:tabLst/>
              <a:defRPr/>
            </a:pPr>
            <a:r>
              <a:rPr lang="en-US" sz="1800" dirty="0">
                <a:solidFill>
                  <a:srgbClr val="808080"/>
                </a:solidFill>
                <a:effectLst/>
                <a:latin typeface="Symbol" panose="05050102010706020507" pitchFamily="18" charset="2"/>
                <a:ea typeface="Calibri" panose="020F0502020204030204" pitchFamily="34" charset="0"/>
                <a:cs typeface="Arial" panose="020B0604020202020204" pitchFamily="34" charset="0"/>
              </a:rPr>
              <a:t>A recession, while a concern, does not seem in the cards as much of January’s economic data was hurt by cold weather and the labor market is slowing but not imploding.</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4156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Inflation Seems to Be Under Control – January was anomaly. And yes, egg prices will fall.</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4065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ts val="1300"/>
              </a:lnSpc>
            </a:pPr>
            <a:r>
              <a:rPr lang="en-US" sz="1800" dirty="0">
                <a:solidFill>
                  <a:srgbClr val="808080"/>
                </a:solidFill>
                <a:effectLst/>
                <a:latin typeface="Arial" panose="020B0604020202020204" pitchFamily="34" charset="0"/>
                <a:ea typeface="Calibri" panose="020F0502020204030204" pitchFamily="34" charset="0"/>
                <a:cs typeface="Arial" panose="020B0604020202020204" pitchFamily="34" charset="0"/>
              </a:rPr>
              <a:t>High Yield investors don’t appear worried. They are not demanding more yield for the risk they are taking. During recessions defaults increase and investors will demand more yield.</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35807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34B46-FFE1-8895-564C-D26F89F6C3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FC8BED-91E0-F5C7-9401-403E640FF1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B598B4-9C55-CC8D-4EC5-1F8559D65713}"/>
              </a:ext>
            </a:extLst>
          </p:cNvPr>
          <p:cNvSpPr>
            <a:spLocks noGrp="1"/>
          </p:cNvSpPr>
          <p:nvPr>
            <p:ph type="body" idx="1"/>
          </p:nvPr>
        </p:nvSpPr>
        <p:spPr/>
        <p:txBody>
          <a:bodyPr/>
          <a:lstStyle/>
          <a:p>
            <a:pPr marL="0" marR="0" algn="just">
              <a:lnSpc>
                <a:spcPts val="1300"/>
              </a:lnSpc>
            </a:pPr>
            <a:r>
              <a:rPr lang="en-US" sz="1800" dirty="0">
                <a:solidFill>
                  <a:srgbClr val="808080"/>
                </a:solidFill>
                <a:effectLst/>
                <a:latin typeface="Arial" panose="020B0604020202020204" pitchFamily="34" charset="0"/>
                <a:ea typeface="Calibri" panose="020F0502020204030204" pitchFamily="34" charset="0"/>
                <a:cs typeface="Arial" panose="020B0604020202020204" pitchFamily="34" charset="0"/>
              </a:rPr>
              <a:t>The Fed is also watching the labor market. It is dealing with uncertainty of its own. It is trying to balance four factors: fiscal policy, tariffs, deregulation and immigration. The good news is that the Fed can afford to be cautious if the labor market holds up. If the labor market shows signs of deterioration, the Fed will likely move up its timeline to cut interest rates and boost the economy. To quote the Rolling Stones, you can’t always get what you want, but you get what you need. While the Fed has paused rate cuts, they will step in when needed.</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81797EDA-98F7-6D8A-B25C-1B6157F7F8B5}"/>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18</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38836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Themes</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96692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chemeClr val="dk1"/>
              </a:buClr>
              <a:buSzPts val="1400"/>
              <a:buFont typeface="Calibri"/>
              <a:buNone/>
              <a:tabLst/>
              <a:defRPr/>
            </a:pPr>
            <a:r>
              <a:rPr lang="en-US" sz="1800" dirty="0">
                <a:solidFill>
                  <a:srgbClr val="808080"/>
                </a:solidFill>
                <a:effectLst/>
                <a:latin typeface="Arial" panose="020B0604020202020204" pitchFamily="34" charset="0"/>
                <a:ea typeface="Calibri" panose="020F0502020204030204" pitchFamily="34" charset="0"/>
                <a:cs typeface="Arial" panose="020B0604020202020204" pitchFamily="34" charset="0"/>
              </a:rPr>
              <a:t>After high levels of optimism in stock markets, the uncertainties finally pulled the bears out of hibernation. Looking at the American Association of Individual Investors Sentiment Survey bearishness is currently at high levels as seen here. This can generally be seen as a contrarian indicator. When everyone is bearish it can mean that the sentiment will change soon and become bullish and could provide upward support for stocks. This could be seen as a behavioral finance topic. People overestimate how good or bad things are going to get. It explains why people are underwhelmed after achieving a good outcome and relieved after a bad outcome occurs. It usually isn’t as good or bad as one anticipated. Yes, there is a lot of uncertainty in the economy right now, but as we discussed there are still reasons to be optimistic. This bearish survey could be another example of a reason to be optimistic.</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5536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Arial" panose="020B0604020202020204" pitchFamily="34" charset="0"/>
              <a:buNone/>
            </a:pPr>
            <a:r>
              <a:rPr lang="en-US" dirty="0"/>
              <a:t>So far diversification is finally being rewarded this year as we predicted in our 2025 outlook.</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68047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cap="none" dirty="0">
                <a:solidFill>
                  <a:srgbClr val="808080"/>
                </a:solidFill>
                <a:effectLst/>
                <a:latin typeface="Arial" panose="020B0604020202020204" pitchFamily="34" charset="0"/>
                <a:ea typeface="Calibri" panose="020F0502020204030204" pitchFamily="34" charset="0"/>
                <a:cs typeface="Arial" panose="020B0604020202020204" pitchFamily="34" charset="0"/>
                <a:sym typeface="Calibri"/>
              </a:rPr>
              <a:t>Currently, developed international and emerging markets are widely outperforming the S&amp;P 500. Impacts from tariffs on foreign countries remain a question mark for them as well, but some are taking steps to combat the potential impacts. Germany, who has traditionally been stricter with fiscal policy, looks to be planning a historic fiscal stimulus plan. They are planning to allow for higher defense spending and removing a balanced budget restriction for state governments.</a:t>
            </a:r>
          </a:p>
          <a:p>
            <a:pPr marL="0" marR="0" algn="just">
              <a:lnSpc>
                <a:spcPts val="1300"/>
              </a:lnSpc>
            </a:pPr>
            <a:r>
              <a:rPr lang="en-US" sz="1800" b="0" i="0" u="none" strike="noStrike" cap="none" dirty="0">
                <a:solidFill>
                  <a:srgbClr val="808080"/>
                </a:solidFill>
                <a:effectLst/>
                <a:latin typeface="Arial" panose="020B0604020202020204" pitchFamily="34" charset="0"/>
                <a:ea typeface="Calibri" panose="020F0502020204030204" pitchFamily="34" charset="0"/>
                <a:cs typeface="Arial" panose="020B0604020202020204" pitchFamily="34" charset="0"/>
                <a:sym typeface="Calibri"/>
              </a:rPr>
              <a:t> </a:t>
            </a:r>
          </a:p>
          <a:p>
            <a:pPr marL="0" marR="0" algn="just">
              <a:lnSpc>
                <a:spcPts val="1300"/>
              </a:lnSpc>
            </a:pPr>
            <a:r>
              <a:rPr lang="en-US" sz="1800" dirty="0">
                <a:solidFill>
                  <a:srgbClr val="808080"/>
                </a:solidFill>
                <a:effectLst/>
                <a:latin typeface="Arial" panose="020B0604020202020204" pitchFamily="34" charset="0"/>
                <a:ea typeface="Calibri" panose="020F0502020204030204" pitchFamily="34" charset="0"/>
                <a:cs typeface="Arial" panose="020B0604020202020204" pitchFamily="34" charset="0"/>
              </a:rPr>
              <a:t>Recent Chinese stimulus has been geared toward reducing local government debt which doesn’t have as much of an impact on consumer spending, but that could change soon. The Chinese communist party is now looking to boost consumption considering U.S. tariffs. Plans include raising wages, childcare subsidies, which they also hope encourages more children.</a:t>
            </a:r>
          </a:p>
          <a:p>
            <a:pPr marL="0" marR="0" algn="just">
              <a:lnSpc>
                <a:spcPts val="1300"/>
              </a:lnSpc>
            </a:pPr>
            <a:r>
              <a:rPr lang="en-US" sz="1800" dirty="0">
                <a:solidFill>
                  <a:srgbClr val="808080"/>
                </a:solidFill>
                <a:effectLst/>
                <a:latin typeface="Arial" panose="020B0604020202020204" pitchFamily="34" charset="0"/>
                <a:ea typeface="Calibri" panose="020F0502020204030204" pitchFamily="34" charset="0"/>
                <a:cs typeface="Arial" panose="020B0604020202020204" pitchFamily="34" charset="0"/>
              </a:rPr>
              <a:t> </a:t>
            </a:r>
          </a:p>
          <a:p>
            <a:pPr marL="0" marR="0" algn="just">
              <a:lnSpc>
                <a:spcPts val="1300"/>
              </a:lnSpc>
            </a:pPr>
            <a:r>
              <a:rPr lang="en-US" sz="1800" dirty="0">
                <a:solidFill>
                  <a:srgbClr val="808080"/>
                </a:solidFill>
                <a:effectLst/>
                <a:latin typeface="Arial" panose="020B0604020202020204" pitchFamily="34" charset="0"/>
                <a:ea typeface="Calibri" panose="020F0502020204030204" pitchFamily="34" charset="0"/>
                <a:cs typeface="Arial" panose="020B0604020202020204" pitchFamily="34" charset="0"/>
              </a:rPr>
              <a:t>The U.S. is also lucky in that it can be energy independent with an abundance of natural gas and oil. Much of the rest of the world relies on other countries for energy. A ceasefire with Russia and Ukraine could potentially lower energy prices for Europe and China. </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06756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Value stocks are also outperforming growth stocks to begin the </a:t>
            </a:r>
            <a:r>
              <a:rPr lang="en-US" dirty="0" err="1"/>
              <a:t>eyar</a:t>
            </a:r>
            <a:r>
              <a:rPr lang="en-US" dirty="0"/>
              <a:t>.</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24202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193807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ts val="1300"/>
              </a:lnSpc>
              <a:spcBef>
                <a:spcPts val="0"/>
              </a:spcBef>
              <a:spcAft>
                <a:spcPts val="0"/>
              </a:spcAft>
            </a:pPr>
            <a:r>
              <a:rPr lang="en-US" sz="1800" dirty="0">
                <a:solidFill>
                  <a:srgbClr val="808080"/>
                </a:solidFill>
                <a:effectLst/>
                <a:latin typeface="Arial" panose="020B0604020202020204" pitchFamily="34" charset="0"/>
                <a:ea typeface="Calibri" panose="020F0502020204030204" pitchFamily="34" charset="0"/>
                <a:cs typeface="Arial" panose="020B0604020202020204" pitchFamily="34" charset="0"/>
              </a:rPr>
              <a:t>Thank You</a:t>
            </a:r>
          </a:p>
        </p:txBody>
      </p:sp>
      <p:sp>
        <p:nvSpPr>
          <p:cNvPr id="4" name="Slide Number Placeholder 3"/>
          <p:cNvSpPr>
            <a:spLocks noGrp="1"/>
          </p:cNvSpPr>
          <p:nvPr>
            <p:ph type="sldNum" sz="quarter" idx="5"/>
          </p:nvPr>
        </p:nvSpPr>
        <p:spPr/>
        <p:txBody>
          <a:bodyPr/>
          <a:lstStyle/>
          <a:p>
            <a:fld id="{67774A0C-450D-8246-9972-015807C468CC}" type="slidenum">
              <a:rPr lang="en-US" smtClean="0"/>
              <a:t>24</a:t>
            </a:fld>
            <a:endParaRPr lang="en-US" dirty="0"/>
          </a:p>
        </p:txBody>
      </p:sp>
    </p:spTree>
    <p:extLst>
      <p:ext uri="{BB962C8B-B14F-4D97-AF65-F5344CB8AC3E}">
        <p14:creationId xmlns:p14="http://schemas.microsoft.com/office/powerpoint/2010/main" val="3121938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ts val="1300"/>
              </a:lnSpc>
              <a:spcBef>
                <a:spcPts val="0"/>
              </a:spcBef>
              <a:spcAft>
                <a:spcPts val="0"/>
              </a:spcAft>
            </a:pPr>
            <a:r>
              <a:rPr lang="en-US" sz="1800" dirty="0">
                <a:effectLst/>
                <a:latin typeface="Arial" panose="020B0604020202020204" pitchFamily="34" charset="0"/>
                <a:ea typeface="Arial" panose="020B0604020202020204" pitchFamily="34" charset="0"/>
              </a:rPr>
              <a:t>First Theme</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79809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ts val="1300"/>
              </a:lnSpc>
            </a:pPr>
            <a:r>
              <a:rPr lang="en-US" sz="1000" dirty="0">
                <a:solidFill>
                  <a:srgbClr val="808080"/>
                </a:solidFill>
                <a:effectLst/>
                <a:latin typeface="Arial" panose="020B0604020202020204" pitchFamily="34" charset="0"/>
                <a:ea typeface="Calibri" panose="020F0502020204030204" pitchFamily="34" charset="0"/>
                <a:cs typeface="Arial" panose="020B0604020202020204" pitchFamily="34" charset="0"/>
              </a:rPr>
              <a:t>In mid-January a group of large tech companies pledged to spend up to $500 billion in AI infrastructure. </a:t>
            </a:r>
          </a:p>
          <a:p>
            <a:pPr marL="0" marR="0" algn="just">
              <a:lnSpc>
                <a:spcPts val="1300"/>
              </a:lnSpc>
            </a:pPr>
            <a:r>
              <a:rPr lang="en-US" sz="1000" dirty="0">
                <a:solidFill>
                  <a:srgbClr val="808080"/>
                </a:solidFill>
                <a:effectLst/>
                <a:latin typeface="Arial" panose="020B0604020202020204" pitchFamily="34" charset="0"/>
                <a:ea typeface="Calibri" panose="020F0502020204030204" pitchFamily="34" charset="0"/>
                <a:cs typeface="Arial" panose="020B0604020202020204" pitchFamily="34" charset="0"/>
              </a:rPr>
              <a:t>A week later, </a:t>
            </a:r>
            <a:r>
              <a:rPr lang="en-US" sz="1000" dirty="0" err="1">
                <a:solidFill>
                  <a:srgbClr val="808080"/>
                </a:solidFill>
                <a:effectLst/>
                <a:latin typeface="Arial" panose="020B0604020202020204" pitchFamily="34" charset="0"/>
                <a:ea typeface="Calibri" panose="020F0502020204030204" pitchFamily="34" charset="0"/>
                <a:cs typeface="Arial" panose="020B0604020202020204" pitchFamily="34" charset="0"/>
              </a:rPr>
              <a:t>DeepSeek</a:t>
            </a:r>
            <a:r>
              <a:rPr lang="en-US" sz="1000" dirty="0">
                <a:solidFill>
                  <a:srgbClr val="808080"/>
                </a:solidFill>
                <a:effectLst/>
                <a:latin typeface="Arial" panose="020B0604020202020204" pitchFamily="34" charset="0"/>
                <a:ea typeface="Calibri" panose="020F0502020204030204" pitchFamily="34" charset="0"/>
                <a:cs typeface="Arial" panose="020B0604020202020204" pitchFamily="34" charset="0"/>
              </a:rPr>
              <a:t>, emerged, jeopardizing the growth prospects for future spending, which could potentially impact chipmakers and others who have benefited from this large spending spree. </a:t>
            </a:r>
          </a:p>
          <a:p>
            <a:pPr marL="0" marR="0" algn="just">
              <a:lnSpc>
                <a:spcPts val="1300"/>
              </a:lnSpc>
            </a:pPr>
            <a:r>
              <a:rPr lang="en-US" sz="1000" dirty="0" err="1">
                <a:solidFill>
                  <a:srgbClr val="808080"/>
                </a:solidFill>
                <a:effectLst/>
                <a:latin typeface="Arial" panose="020B0604020202020204" pitchFamily="34" charset="0"/>
                <a:ea typeface="Calibri" panose="020F0502020204030204" pitchFamily="34" charset="0"/>
                <a:cs typeface="Arial" panose="020B0604020202020204" pitchFamily="34" charset="0"/>
              </a:rPr>
              <a:t>DeepSeek’s</a:t>
            </a:r>
            <a:r>
              <a:rPr lang="en-US" sz="1000" dirty="0">
                <a:solidFill>
                  <a:srgbClr val="808080"/>
                </a:solidFill>
                <a:effectLst/>
                <a:latin typeface="Arial" panose="020B0604020202020204" pitchFamily="34" charset="0"/>
                <a:ea typeface="Calibri" panose="020F0502020204030204" pitchFamily="34" charset="0"/>
                <a:cs typeface="Arial" panose="020B0604020202020204" pitchFamily="34" charset="0"/>
              </a:rPr>
              <a:t> models were  also open source and free, casting doubt on U.S. companies’ business models which looked to generate revenues from charging fees.</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83364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614FF-513A-05E6-202A-DCA9BC2C50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A7B229-8CF6-9EC1-8277-5D5BE25282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F5AA5C-95B4-22B8-2748-3DDAE824CF0B}"/>
              </a:ext>
            </a:extLst>
          </p:cNvPr>
          <p:cNvSpPr>
            <a:spLocks noGrp="1"/>
          </p:cNvSpPr>
          <p:nvPr>
            <p:ph type="body" idx="1"/>
          </p:nvPr>
        </p:nvSpPr>
        <p:spPr/>
        <p:txBody>
          <a:bodyPr/>
          <a:lstStyle/>
          <a:p>
            <a:r>
              <a:rPr lang="en-US" dirty="0"/>
              <a:t>Driving the growth and inflation concerns were the news around tariffs. </a:t>
            </a:r>
            <a:r>
              <a:rPr lang="en-US" b="0" i="0" dirty="0">
                <a:solidFill>
                  <a:srgbClr val="0F1419"/>
                </a:solidFill>
                <a:effectLst/>
                <a:latin typeface="TwitterChirp"/>
              </a:rPr>
              <a:t>Although unlikely, the effective U.S. tariff rate would rise from 2.5% to 9.5%, the highest since the 1940s, if 20-25% tariffs on imported goods from China, Mexico, and Canada are fully implemented, according to Yale Budget Lab analysis.</a:t>
            </a:r>
            <a:endParaRPr lang="en-US" dirty="0"/>
          </a:p>
          <a:p>
            <a:endParaRPr lang="en-US" dirty="0"/>
          </a:p>
        </p:txBody>
      </p:sp>
      <p:sp>
        <p:nvSpPr>
          <p:cNvPr id="4" name="Slide Number Placeholder 3">
            <a:extLst>
              <a:ext uri="{FF2B5EF4-FFF2-40B4-BE49-F238E27FC236}">
                <a16:creationId xmlns:a16="http://schemas.microsoft.com/office/drawing/2014/main" id="{FDEECE91-CA9B-203F-80A4-925E595502EC}"/>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80882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ts val="1300"/>
              </a:lnSpc>
            </a:pPr>
            <a:r>
              <a:rPr lang="en-US" sz="1800" dirty="0">
                <a:solidFill>
                  <a:srgbClr val="808080"/>
                </a:solidFill>
                <a:effectLst/>
                <a:latin typeface="Arial" panose="020B0604020202020204" pitchFamily="34" charset="0"/>
                <a:ea typeface="Calibri" panose="020F0502020204030204" pitchFamily="34" charset="0"/>
                <a:cs typeface="Arial" panose="020B0604020202020204" pitchFamily="34" charset="0"/>
              </a:rPr>
              <a:t>Two worries in the first quarter were related to government spending.</a:t>
            </a:r>
          </a:p>
          <a:p>
            <a:pPr marL="0" marR="0" algn="just">
              <a:lnSpc>
                <a:spcPts val="1300"/>
              </a:lnSpc>
            </a:pPr>
            <a:r>
              <a:rPr lang="en-US" sz="1800" dirty="0">
                <a:solidFill>
                  <a:srgbClr val="808080"/>
                </a:solidFill>
                <a:effectLst/>
                <a:latin typeface="Arial" panose="020B0604020202020204" pitchFamily="34" charset="0"/>
                <a:ea typeface="Calibri" panose="020F0502020204030204" pitchFamily="34" charset="0"/>
                <a:cs typeface="Arial" panose="020B0604020202020204" pitchFamily="34" charset="0"/>
              </a:rPr>
              <a:t>A government shutdown was avoided with a stopgap spending bill which expires 9/30.</a:t>
            </a:r>
          </a:p>
          <a:p>
            <a:pPr marL="0" marR="0" algn="just">
              <a:lnSpc>
                <a:spcPts val="1300"/>
              </a:lnSpc>
            </a:pPr>
            <a:r>
              <a:rPr lang="en-US" sz="1800" dirty="0">
                <a:solidFill>
                  <a:srgbClr val="808080"/>
                </a:solidFill>
                <a:effectLst/>
                <a:latin typeface="Arial" panose="020B0604020202020204" pitchFamily="34" charset="0"/>
                <a:ea typeface="Calibri" panose="020F0502020204030204" pitchFamily="34" charset="0"/>
                <a:cs typeface="Arial" panose="020B0604020202020204" pitchFamily="34" charset="0"/>
              </a:rPr>
              <a:t> </a:t>
            </a:r>
          </a:p>
          <a:p>
            <a:pPr marL="0" marR="0" algn="just">
              <a:lnSpc>
                <a:spcPts val="1300"/>
              </a:lnSpc>
            </a:pPr>
            <a:r>
              <a:rPr lang="en-US" sz="1800" dirty="0">
                <a:solidFill>
                  <a:srgbClr val="808080"/>
                </a:solidFill>
                <a:effectLst/>
                <a:latin typeface="Arial" panose="020B0604020202020204" pitchFamily="34" charset="0"/>
                <a:ea typeface="Calibri" panose="020F0502020204030204" pitchFamily="34" charset="0"/>
                <a:cs typeface="Arial" panose="020B0604020202020204" pitchFamily="34" charset="0"/>
              </a:rPr>
              <a:t>Causing more near-term uncertainty regarding government spending is the administration’s Department of Government Efficiency or DOGE. DOGE is looking to cut federal spending and payrolls which will ultimately add to unemployment and reduced government spending. The impact this has on the economy will revolve around the magnitude of the cuts. </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6145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chemeClr val="dk1"/>
              </a:buClr>
              <a:buSzPts val="1400"/>
              <a:buFont typeface="Calibri"/>
              <a:buNone/>
              <a:tabLst/>
              <a:defRPr/>
            </a:pPr>
            <a:r>
              <a:rPr lang="en-US" sz="1800" dirty="0">
                <a:solidFill>
                  <a:srgbClr val="808080"/>
                </a:solidFill>
                <a:effectLst/>
                <a:latin typeface="Arial" panose="020B0604020202020204" pitchFamily="34" charset="0"/>
                <a:ea typeface="Calibri" panose="020F0502020204030204" pitchFamily="34" charset="0"/>
                <a:cs typeface="Arial" panose="020B0604020202020204" pitchFamily="34" charset="0"/>
              </a:rPr>
              <a:t>Looking to the labor market, Challenger, Gray &amp; Christmas reported job cut announcements spiked the most since July 2020 in February.</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75344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to manufacturing the most forward looking component of a leading manufacturing survey, New Orders, plummet in February.</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58188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Both the University of Michigan’s Consumer Sentiment and the Conference Board’s Consumer Confidence have come in much weaker than expected raising concerns about consumer health. </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496838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_White">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F3EBF473-C1D4-E68F-36E6-1C01C8D3EA97}"/>
              </a:ext>
            </a:extLst>
          </p:cNvPr>
          <p:cNvPicPr>
            <a:picLocks noChangeAspect="1" noChangeArrowheads="1"/>
          </p:cNvPicPr>
          <p:nvPr/>
        </p:nvPicPr>
        <p:blipFill rotWithShape="1">
          <a:blip r:embed="rId2"/>
          <a:srcRect l="23440" t="11569" r="14042"/>
          <a:stretch/>
        </p:blipFill>
        <p:spPr bwMode="auto">
          <a:xfrm flipH="1">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2B18002E-CE37-F71A-B243-66C71C36E592}"/>
              </a:ext>
            </a:extLst>
          </p:cNvPr>
          <p:cNvSpPr/>
          <p:nvPr/>
        </p:nvSpPr>
        <p:spPr>
          <a:xfrm rot="16200000">
            <a:off x="2666998" y="-2667003"/>
            <a:ext cx="6858001" cy="12192002"/>
          </a:xfrm>
          <a:prstGeom prst="rect">
            <a:avLst/>
          </a:prstGeom>
          <a:gradFill>
            <a:gsLst>
              <a:gs pos="45000">
                <a:schemeClr val="accent1"/>
              </a:gs>
              <a:gs pos="100000">
                <a:schemeClr val="bg1">
                  <a:alpha val="124"/>
                </a:schemeClr>
              </a:gs>
            </a:gsLst>
            <a:lin ang="9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ubtitle 2">
            <a:extLst>
              <a:ext uri="{FF2B5EF4-FFF2-40B4-BE49-F238E27FC236}">
                <a16:creationId xmlns:a16="http://schemas.microsoft.com/office/drawing/2014/main" id="{5CEFB51D-5A19-726D-86FE-10E6FFBCF49F}"/>
              </a:ext>
            </a:extLst>
          </p:cNvPr>
          <p:cNvSpPr>
            <a:spLocks noGrp="1"/>
          </p:cNvSpPr>
          <p:nvPr>
            <p:ph type="subTitle" idx="1" hasCustomPrompt="1"/>
          </p:nvPr>
        </p:nvSpPr>
        <p:spPr>
          <a:xfrm>
            <a:off x="1136542" y="3713279"/>
            <a:ext cx="9144000" cy="1655762"/>
          </a:xfrm>
        </p:spPr>
        <p:txBody>
          <a:bodyPr>
            <a:normAutofit/>
          </a:bodyPr>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Slide Subtitle Text 24 pt</a:t>
            </a:r>
          </a:p>
        </p:txBody>
      </p:sp>
      <p:pic>
        <p:nvPicPr>
          <p:cNvPr id="25" name="Graphic 24">
            <a:extLst>
              <a:ext uri="{FF2B5EF4-FFF2-40B4-BE49-F238E27FC236}">
                <a16:creationId xmlns:a16="http://schemas.microsoft.com/office/drawing/2014/main" id="{263548B6-4F4C-8C53-293C-B7C102D34A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4106" y="1926444"/>
            <a:ext cx="5003216" cy="257308"/>
          </a:xfrm>
          <a:prstGeom prst="rect">
            <a:avLst/>
          </a:prstGeom>
        </p:spPr>
      </p:pic>
      <p:sp>
        <p:nvSpPr>
          <p:cNvPr id="3" name="Text Placeholder 26">
            <a:extLst>
              <a:ext uri="{FF2B5EF4-FFF2-40B4-BE49-F238E27FC236}">
                <a16:creationId xmlns:a16="http://schemas.microsoft.com/office/drawing/2014/main" id="{6F74EB47-1C6A-0B5E-079F-27F081CE0ECE}"/>
              </a:ext>
            </a:extLst>
          </p:cNvPr>
          <p:cNvSpPr>
            <a:spLocks noGrp="1"/>
          </p:cNvSpPr>
          <p:nvPr>
            <p:ph type="body" sz="quarter" idx="11" hasCustomPrompt="1"/>
          </p:nvPr>
        </p:nvSpPr>
        <p:spPr>
          <a:xfrm>
            <a:off x="1134107" y="2009254"/>
            <a:ext cx="9144000" cy="1655879"/>
          </a:xfrm>
        </p:spPr>
        <p:txBody>
          <a:bodyPr anchor="b">
            <a:noAutofit/>
          </a:bodyPr>
          <a:lstStyle>
            <a:lvl1pPr>
              <a:defRPr sz="6600">
                <a:solidFill>
                  <a:schemeClr val="bg1"/>
                </a:solidFill>
                <a:latin typeface="Georgia" panose="02040502050405020303" pitchFamily="18" charset="0"/>
              </a:defRPr>
            </a:lvl1pPr>
            <a:lvl2pPr>
              <a:defRPr sz="6600">
                <a:solidFill>
                  <a:schemeClr val="accent1"/>
                </a:solidFill>
                <a:latin typeface="Georgia" panose="02040502050405020303" pitchFamily="18" charset="0"/>
              </a:defRPr>
            </a:lvl2pPr>
            <a:lvl3pPr>
              <a:defRPr sz="6600">
                <a:solidFill>
                  <a:schemeClr val="accent1"/>
                </a:solidFill>
                <a:latin typeface="Georgia" panose="02040502050405020303" pitchFamily="18" charset="0"/>
              </a:defRPr>
            </a:lvl3pPr>
            <a:lvl4pPr>
              <a:defRPr sz="6600">
                <a:solidFill>
                  <a:schemeClr val="accent1"/>
                </a:solidFill>
                <a:latin typeface="Georgia" panose="02040502050405020303" pitchFamily="18" charset="0"/>
              </a:defRPr>
            </a:lvl4pPr>
            <a:lvl5pPr>
              <a:defRPr sz="6600">
                <a:solidFill>
                  <a:schemeClr val="accent1"/>
                </a:solidFill>
                <a:latin typeface="Georgia" panose="02040502050405020303" pitchFamily="18" charset="0"/>
              </a:defRPr>
            </a:lvl5pPr>
          </a:lstStyle>
          <a:p>
            <a:pPr lvl="0"/>
            <a:r>
              <a:rPr lang="en-US" dirty="0"/>
              <a:t>Master Slide Title 66pt</a:t>
            </a:r>
          </a:p>
        </p:txBody>
      </p:sp>
      <p:sp>
        <p:nvSpPr>
          <p:cNvPr id="4" name="TextBox 3">
            <a:extLst>
              <a:ext uri="{FF2B5EF4-FFF2-40B4-BE49-F238E27FC236}">
                <a16:creationId xmlns:a16="http://schemas.microsoft.com/office/drawing/2014/main" id="{B25FA406-E971-BE6B-C829-47EC9221B564}"/>
              </a:ext>
            </a:extLst>
          </p:cNvPr>
          <p:cNvSpPr txBox="1"/>
          <p:nvPr userDrawn="1"/>
        </p:nvSpPr>
        <p:spPr>
          <a:xfrm>
            <a:off x="7068463" y="6311443"/>
            <a:ext cx="4272455" cy="24622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2BEE7-A0DD-8E45-BC73-29309ED3288E}" type="slidenum">
              <a:rPr lang="en-US" sz="1000" b="0" i="0" kern="1200" noProof="0" smtClean="0">
                <a:solidFill>
                  <a:schemeClr val="accent3"/>
                </a:solidFill>
                <a:latin typeface="Georgia" panose="02040502050405020303" pitchFamily="18"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1000" b="0" i="0" kern="1200" noProof="0" dirty="0">
              <a:solidFill>
                <a:schemeClr val="accent3"/>
              </a:solidFill>
              <a:latin typeface="Georgia" panose="02040502050405020303" pitchFamily="18" charset="0"/>
              <a:ea typeface="+mn-ea"/>
              <a:cs typeface="Arial" panose="020B0604020202020204" pitchFamily="34" charset="0"/>
            </a:endParaRPr>
          </a:p>
        </p:txBody>
      </p:sp>
    </p:spTree>
    <p:extLst>
      <p:ext uri="{BB962C8B-B14F-4D97-AF65-F5344CB8AC3E}">
        <p14:creationId xmlns:p14="http://schemas.microsoft.com/office/powerpoint/2010/main" val="1467888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Divider Slide_White Centere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9BEBEB-7B79-9C00-881A-5149ED10333A}"/>
              </a:ext>
            </a:extLst>
          </p:cNvPr>
          <p:cNvSpPr/>
          <p:nvPr/>
        </p:nvSpPr>
        <p:spPr>
          <a:xfrm rot="16200000">
            <a:off x="2345565" y="-2345565"/>
            <a:ext cx="6738869" cy="11430000"/>
          </a:xfrm>
          <a:prstGeom prst="rect">
            <a:avLst/>
          </a:prstGeom>
          <a:gradFill>
            <a:gsLst>
              <a:gs pos="60000">
                <a:schemeClr val="accent1">
                  <a:lumMod val="5000"/>
                  <a:lumOff val="95000"/>
                </a:schemeClr>
              </a:gs>
              <a:gs pos="100000">
                <a:schemeClr val="bg1">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BA4A6539-2A4C-B9EA-FF10-AB3E7ACCFEE9}"/>
              </a:ext>
            </a:extLst>
          </p:cNvPr>
          <p:cNvSpPr>
            <a:spLocks noGrp="1"/>
          </p:cNvSpPr>
          <p:nvPr>
            <p:ph type="title" hasCustomPrompt="1"/>
          </p:nvPr>
        </p:nvSpPr>
        <p:spPr>
          <a:xfrm>
            <a:off x="2315862" y="2168524"/>
            <a:ext cx="7560276" cy="1009651"/>
          </a:xfrm>
        </p:spPr>
        <p:txBody>
          <a:bodyPr anchor="b">
            <a:normAutofit/>
          </a:bodyPr>
          <a:lstStyle>
            <a:lvl1pPr algn="ctr">
              <a:lnSpc>
                <a:spcPts val="4540"/>
              </a:lnSpc>
              <a:defRPr sz="6000">
                <a:solidFill>
                  <a:schemeClr val="accent1"/>
                </a:solidFill>
              </a:defRPr>
            </a:lvl1pPr>
          </a:lstStyle>
          <a:p>
            <a:r>
              <a:rPr lang="en-US" dirty="0"/>
              <a:t>Thank You.</a:t>
            </a:r>
          </a:p>
        </p:txBody>
      </p:sp>
      <p:pic>
        <p:nvPicPr>
          <p:cNvPr id="10" name="Graphic 9">
            <a:extLst>
              <a:ext uri="{FF2B5EF4-FFF2-40B4-BE49-F238E27FC236}">
                <a16:creationId xmlns:a16="http://schemas.microsoft.com/office/drawing/2014/main" id="{FBB2E719-6909-D6E0-5A05-E6E7C52145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3124" y="6293624"/>
            <a:ext cx="2562826" cy="131802"/>
          </a:xfrm>
          <a:prstGeom prst="rect">
            <a:avLst/>
          </a:prstGeom>
        </p:spPr>
      </p:pic>
    </p:spTree>
    <p:extLst>
      <p:ext uri="{BB962C8B-B14F-4D97-AF65-F5344CB8AC3E}">
        <p14:creationId xmlns:p14="http://schemas.microsoft.com/office/powerpoint/2010/main" val="245351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Divider Slide_White Centere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0C564F-E998-A993-D6F3-0538C62B6E59}"/>
              </a:ext>
            </a:extLst>
          </p:cNvPr>
          <p:cNvSpPr/>
          <p:nvPr userDrawn="1"/>
        </p:nvSpPr>
        <p:spPr>
          <a:xfrm>
            <a:off x="0" y="0"/>
            <a:ext cx="12192000" cy="6858000"/>
          </a:xfrm>
          <a:prstGeom prst="rect">
            <a:avLst/>
          </a:prstGeom>
          <a:gradFill flip="none" rotWithShape="1">
            <a:gsLst>
              <a:gs pos="22000">
                <a:srgbClr val="407371"/>
              </a:gs>
              <a:gs pos="61000">
                <a:srgbClr val="2B6C95">
                  <a:lumMod val="67000"/>
                </a:srgbClr>
              </a:gs>
              <a:gs pos="100000">
                <a:schemeClr val="tx1"/>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1544A132-4832-B964-3351-C34D08A8155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3124" y="6276371"/>
            <a:ext cx="2562826" cy="131802"/>
          </a:xfrm>
          <a:prstGeom prst="rect">
            <a:avLst/>
          </a:prstGeom>
        </p:spPr>
      </p:pic>
      <p:sp>
        <p:nvSpPr>
          <p:cNvPr id="9" name="Title 1">
            <a:extLst>
              <a:ext uri="{FF2B5EF4-FFF2-40B4-BE49-F238E27FC236}">
                <a16:creationId xmlns:a16="http://schemas.microsoft.com/office/drawing/2014/main" id="{BA4A6539-2A4C-B9EA-FF10-AB3E7ACCFEE9}"/>
              </a:ext>
            </a:extLst>
          </p:cNvPr>
          <p:cNvSpPr>
            <a:spLocks noGrp="1"/>
          </p:cNvSpPr>
          <p:nvPr>
            <p:ph type="title" hasCustomPrompt="1"/>
          </p:nvPr>
        </p:nvSpPr>
        <p:spPr>
          <a:xfrm>
            <a:off x="2315862" y="2168524"/>
            <a:ext cx="7560276" cy="1009651"/>
          </a:xfrm>
        </p:spPr>
        <p:txBody>
          <a:bodyPr anchor="b">
            <a:normAutofit/>
          </a:bodyPr>
          <a:lstStyle>
            <a:lvl1pPr algn="ctr">
              <a:lnSpc>
                <a:spcPts val="4540"/>
              </a:lnSpc>
              <a:defRPr sz="6000">
                <a:solidFill>
                  <a:schemeClr val="bg1"/>
                </a:solidFill>
              </a:defRPr>
            </a:lvl1pPr>
          </a:lstStyle>
          <a:p>
            <a:r>
              <a:rPr lang="en-US" dirty="0"/>
              <a:t>Thank You.</a:t>
            </a:r>
          </a:p>
        </p:txBody>
      </p:sp>
      <p:sp>
        <p:nvSpPr>
          <p:cNvPr id="2" name="TextBox 1">
            <a:extLst>
              <a:ext uri="{FF2B5EF4-FFF2-40B4-BE49-F238E27FC236}">
                <a16:creationId xmlns:a16="http://schemas.microsoft.com/office/drawing/2014/main" id="{B3224305-C843-2ED5-334E-F29061C21AAC}"/>
              </a:ext>
            </a:extLst>
          </p:cNvPr>
          <p:cNvSpPr txBox="1"/>
          <p:nvPr userDrawn="1"/>
        </p:nvSpPr>
        <p:spPr>
          <a:xfrm>
            <a:off x="7068463" y="6311443"/>
            <a:ext cx="4272455" cy="24622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2BEE7-A0DD-8E45-BC73-29309ED3288E}" type="slidenum">
              <a:rPr lang="en-US" sz="1000" b="0" i="0" kern="1200" noProof="0" smtClean="0">
                <a:solidFill>
                  <a:schemeClr val="accent3"/>
                </a:solidFill>
                <a:latin typeface="Georgia" panose="02040502050405020303" pitchFamily="18"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1000" b="0" i="0" kern="1200" noProof="0" dirty="0">
              <a:solidFill>
                <a:schemeClr val="accent3"/>
              </a:solidFill>
              <a:latin typeface="Georgia" panose="02040502050405020303" pitchFamily="18" charset="0"/>
              <a:ea typeface="+mn-ea"/>
              <a:cs typeface="Arial" panose="020B0604020202020204" pitchFamily="34" charset="0"/>
            </a:endParaRPr>
          </a:p>
        </p:txBody>
      </p:sp>
    </p:spTree>
    <p:extLst>
      <p:ext uri="{BB962C8B-B14F-4D97-AF65-F5344CB8AC3E}">
        <p14:creationId xmlns:p14="http://schemas.microsoft.com/office/powerpoint/2010/main" val="2515325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B642BB4-C8A0-4B94-8262-02063D1736EE}"/>
              </a:ext>
            </a:extLst>
          </p:cNvPr>
          <p:cNvSpPr>
            <a:spLocks noGrp="1"/>
          </p:cNvSpPr>
          <p:nvPr>
            <p:ph type="title"/>
          </p:nvPr>
        </p:nvSpPr>
        <p:spPr>
          <a:xfrm>
            <a:off x="304800" y="197572"/>
            <a:ext cx="11582400" cy="639762"/>
          </a:xfrm>
          <a:prstGeom prst="rect">
            <a:avLst/>
          </a:prstGeom>
        </p:spPr>
        <p:txBody>
          <a:bodyPr lIns="0" anchor="ctr">
            <a:normAutofit/>
          </a:bodyPr>
          <a:lstStyle>
            <a:lvl1pPr algn="l">
              <a:defRPr sz="2400" b="1" spc="0">
                <a:solidFill>
                  <a:schemeClr val="accent1"/>
                </a:solidFill>
                <a:latin typeface="Georgia" panose="02040502050405020303" pitchFamily="18" charset="0"/>
                <a:ea typeface="Roboto Condensed" panose="02000000000000000000" pitchFamily="2" charset="0"/>
              </a:defRPr>
            </a:lvl1pPr>
          </a:lstStyle>
          <a:p>
            <a:r>
              <a:rPr lang="en-US"/>
              <a:t>Click to edit Master title style</a:t>
            </a:r>
            <a:endParaRPr lang="en-US" dirty="0"/>
          </a:p>
        </p:txBody>
      </p:sp>
      <p:sp>
        <p:nvSpPr>
          <p:cNvPr id="4" name="Content Placeholder 2">
            <a:extLst>
              <a:ext uri="{FF2B5EF4-FFF2-40B4-BE49-F238E27FC236}">
                <a16:creationId xmlns:a16="http://schemas.microsoft.com/office/drawing/2014/main" id="{101E3BF1-8136-4B2E-9116-3F1C67917557}"/>
              </a:ext>
            </a:extLst>
          </p:cNvPr>
          <p:cNvSpPr>
            <a:spLocks noGrp="1"/>
          </p:cNvSpPr>
          <p:nvPr>
            <p:ph idx="1"/>
          </p:nvPr>
        </p:nvSpPr>
        <p:spPr>
          <a:xfrm>
            <a:off x="304800" y="1477096"/>
            <a:ext cx="11582400" cy="5059363"/>
          </a:xfrm>
          <a:prstGeom prst="rect">
            <a:avLst/>
          </a:prstGeom>
        </p:spPr>
        <p:txBody>
          <a:bodyPr lIns="0">
            <a:normAutofit/>
          </a:bodyPr>
          <a:lstStyle>
            <a:lvl1pPr marL="0" indent="0">
              <a:spcBef>
                <a:spcPts val="600"/>
              </a:spcBef>
              <a:buClr>
                <a:schemeClr val="tx1">
                  <a:lumMod val="60000"/>
                  <a:lumOff val="40000"/>
                </a:schemeClr>
              </a:buClr>
              <a:buFont typeface="Arial" panose="020B0604020202020204" pitchFamily="34" charset="0"/>
              <a:buNone/>
              <a:defRPr sz="1600" b="1">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1pPr>
            <a:lvl2pPr marL="571500" indent="-285750">
              <a:spcBef>
                <a:spcPts val="600"/>
              </a:spcBef>
              <a:buClr>
                <a:schemeClr val="tx1">
                  <a:lumMod val="60000"/>
                  <a:lumOff val="40000"/>
                </a:schemeClr>
              </a:buClr>
              <a:buFont typeface="Arial" panose="020B0604020202020204" pitchFamily="34" charset="0"/>
              <a:buChar char="•"/>
              <a:defRPr sz="14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2pPr>
            <a:lvl3pPr marL="742950" indent="-171450">
              <a:spcBef>
                <a:spcPts val="600"/>
              </a:spcBef>
              <a:buClr>
                <a:schemeClr val="tx1">
                  <a:lumMod val="60000"/>
                  <a:lumOff val="40000"/>
                </a:schemeClr>
              </a:buClr>
              <a:buFont typeface="Arial" panose="020B0604020202020204" pitchFamily="34" charset="0"/>
              <a:buChar char="•"/>
              <a:defRPr sz="12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3pPr>
            <a:lvl4pPr marL="1028700" indent="-171450">
              <a:spcBef>
                <a:spcPts val="600"/>
              </a:spcBef>
              <a:buClr>
                <a:schemeClr val="tx1">
                  <a:lumMod val="60000"/>
                  <a:lumOff val="40000"/>
                </a:schemeClr>
              </a:buClr>
              <a:buFont typeface="Arial" panose="020B0604020202020204" pitchFamily="34" charset="0"/>
              <a:buChar char="•"/>
              <a:defRPr sz="11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4pPr>
            <a:lvl5pPr marL="1257300" indent="-171450">
              <a:spcBef>
                <a:spcPts val="600"/>
              </a:spcBef>
              <a:buClr>
                <a:schemeClr val="tx1">
                  <a:lumMod val="60000"/>
                  <a:lumOff val="40000"/>
                </a:schemeClr>
              </a:buClr>
              <a:buFont typeface="Arial" panose="020B0604020202020204" pitchFamily="34" charset="0"/>
              <a:buChar char="•"/>
              <a:defRPr sz="1100">
                <a:solidFill>
                  <a:schemeClr val="tx1">
                    <a:lumMod val="65000"/>
                    <a:lumOff val="35000"/>
                  </a:schemeClr>
                </a:solidFill>
                <a:latin typeface="Arial" panose="020B0604020202020204" pitchFamily="34" charset="0"/>
                <a:ea typeface="Roboto Condensed Light" panose="02000000000000000000" pitchFamily="2"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5">
            <a:extLst>
              <a:ext uri="{FF2B5EF4-FFF2-40B4-BE49-F238E27FC236}">
                <a16:creationId xmlns:a16="http://schemas.microsoft.com/office/drawing/2014/main" id="{7D31532C-C436-4933-82EF-2CEA6591C243}"/>
              </a:ext>
            </a:extLst>
          </p:cNvPr>
          <p:cNvSpPr>
            <a:spLocks noGrp="1"/>
          </p:cNvSpPr>
          <p:nvPr>
            <p:ph type="body" sz="quarter" idx="11"/>
          </p:nvPr>
        </p:nvSpPr>
        <p:spPr>
          <a:xfrm>
            <a:off x="304802" y="837334"/>
            <a:ext cx="11582399" cy="438150"/>
          </a:xfrm>
          <a:prstGeom prst="rect">
            <a:avLst/>
          </a:prstGeom>
        </p:spPr>
        <p:txBody>
          <a:bodyPr lIns="0"/>
          <a:lstStyle>
            <a:lvl1pPr algn="just">
              <a:lnSpc>
                <a:spcPts val="1840"/>
              </a:lnSpc>
              <a:defRPr sz="1200">
                <a:solidFill>
                  <a:schemeClr val="tx1">
                    <a:lumMod val="65000"/>
                    <a:lumOff val="35000"/>
                  </a:schemeClr>
                </a:solidFill>
                <a:latin typeface="Arial" panose="020B0604020202020204" pitchFamily="34" charset="0"/>
                <a:cs typeface="Arial" panose="020B0604020202020204" pitchFamily="34" charset="0"/>
              </a:defRPr>
            </a:lvl1pPr>
            <a:lvl2pPr>
              <a:defRPr sz="1200">
                <a:solidFill>
                  <a:schemeClr val="accent1">
                    <a:lumMod val="75000"/>
                  </a:schemeClr>
                </a:solidFill>
              </a:defRPr>
            </a:lvl2pPr>
            <a:lvl3pPr>
              <a:defRPr sz="1200">
                <a:solidFill>
                  <a:schemeClr val="accent1">
                    <a:lumMod val="75000"/>
                  </a:schemeClr>
                </a:solidFill>
              </a:defRPr>
            </a:lvl3pPr>
            <a:lvl4pPr>
              <a:defRPr sz="1200">
                <a:solidFill>
                  <a:schemeClr val="accent1">
                    <a:lumMod val="75000"/>
                  </a:schemeClr>
                </a:solidFill>
              </a:defRPr>
            </a:lvl4pPr>
            <a:lvl5pPr>
              <a:defRPr sz="1200">
                <a:solidFill>
                  <a:schemeClr val="accent1">
                    <a:lumMod val="75000"/>
                  </a:schemeClr>
                </a:solidFill>
              </a:defRPr>
            </a:lvl5pPr>
          </a:lstStyle>
          <a:p>
            <a:pPr lvl="0"/>
            <a:r>
              <a:rPr lang="en-US"/>
              <a:t>Click to edit Master text styles</a:t>
            </a:r>
          </a:p>
        </p:txBody>
      </p:sp>
    </p:spTree>
    <p:extLst>
      <p:ext uri="{BB962C8B-B14F-4D97-AF65-F5344CB8AC3E}">
        <p14:creationId xmlns:p14="http://schemas.microsoft.com/office/powerpoint/2010/main" val="3566350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163B6CE-DCAE-0047-9A08-92CE16FA9A02}"/>
              </a:ext>
            </a:extLst>
          </p:cNvPr>
          <p:cNvSpPr>
            <a:spLocks noGrp="1"/>
          </p:cNvSpPr>
          <p:nvPr>
            <p:ph type="title"/>
          </p:nvPr>
        </p:nvSpPr>
        <p:spPr>
          <a:xfrm>
            <a:off x="304800" y="197572"/>
            <a:ext cx="11582400" cy="639762"/>
          </a:xfrm>
          <a:prstGeom prst="rect">
            <a:avLst/>
          </a:prstGeom>
        </p:spPr>
        <p:txBody>
          <a:bodyPr lIns="0" anchor="ctr">
            <a:normAutofit/>
          </a:bodyPr>
          <a:lstStyle>
            <a:lvl1pPr algn="l">
              <a:defRPr sz="2400" b="1" spc="0">
                <a:solidFill>
                  <a:schemeClr val="accent1"/>
                </a:solidFill>
                <a:latin typeface="Georgia" panose="02040502050405020303" pitchFamily="18" charset="0"/>
                <a:ea typeface="Roboto Condensed" panose="02000000000000000000" pitchFamily="2" charset="0"/>
              </a:defRPr>
            </a:lvl1pPr>
          </a:lstStyle>
          <a:p>
            <a:r>
              <a:rPr lang="en-US"/>
              <a:t>Click to edit Master title style</a:t>
            </a:r>
            <a:endParaRPr lang="en-US" dirty="0"/>
          </a:p>
        </p:txBody>
      </p:sp>
      <p:sp>
        <p:nvSpPr>
          <p:cNvPr id="9" name="Text Placeholder 5">
            <a:extLst>
              <a:ext uri="{FF2B5EF4-FFF2-40B4-BE49-F238E27FC236}">
                <a16:creationId xmlns:a16="http://schemas.microsoft.com/office/drawing/2014/main" id="{049DD1B5-7913-8142-88B7-38347D2A3CD4}"/>
              </a:ext>
            </a:extLst>
          </p:cNvPr>
          <p:cNvSpPr>
            <a:spLocks noGrp="1"/>
          </p:cNvSpPr>
          <p:nvPr>
            <p:ph type="body" sz="quarter" idx="11"/>
          </p:nvPr>
        </p:nvSpPr>
        <p:spPr>
          <a:xfrm>
            <a:off x="304802" y="837334"/>
            <a:ext cx="11582399" cy="438150"/>
          </a:xfrm>
          <a:prstGeom prst="rect">
            <a:avLst/>
          </a:prstGeom>
        </p:spPr>
        <p:txBody>
          <a:bodyPr lIns="0"/>
          <a:lstStyle>
            <a:lvl1pPr algn="just">
              <a:lnSpc>
                <a:spcPts val="1840"/>
              </a:lnSpc>
              <a:defRPr sz="1200">
                <a:solidFill>
                  <a:schemeClr val="tx1">
                    <a:lumMod val="65000"/>
                    <a:lumOff val="35000"/>
                  </a:schemeClr>
                </a:solidFill>
                <a:latin typeface="Arial" panose="020B0604020202020204" pitchFamily="34" charset="0"/>
                <a:cs typeface="Arial" panose="020B0604020202020204" pitchFamily="34" charset="0"/>
              </a:defRPr>
            </a:lvl1pPr>
            <a:lvl2pPr>
              <a:defRPr sz="1200">
                <a:solidFill>
                  <a:schemeClr val="accent1">
                    <a:lumMod val="75000"/>
                  </a:schemeClr>
                </a:solidFill>
              </a:defRPr>
            </a:lvl2pPr>
            <a:lvl3pPr>
              <a:defRPr sz="1200">
                <a:solidFill>
                  <a:schemeClr val="accent1">
                    <a:lumMod val="75000"/>
                  </a:schemeClr>
                </a:solidFill>
              </a:defRPr>
            </a:lvl3pPr>
            <a:lvl4pPr>
              <a:defRPr sz="1200">
                <a:solidFill>
                  <a:schemeClr val="accent1">
                    <a:lumMod val="75000"/>
                  </a:schemeClr>
                </a:solidFill>
              </a:defRPr>
            </a:lvl4pPr>
            <a:lvl5pPr>
              <a:defRPr sz="1200">
                <a:solidFill>
                  <a:schemeClr val="accent1">
                    <a:lumMod val="75000"/>
                  </a:schemeClr>
                </a:solidFill>
              </a:defRPr>
            </a:lvl5pPr>
          </a:lstStyle>
          <a:p>
            <a:pPr lvl="0"/>
            <a:r>
              <a:rPr lang="en-US"/>
              <a:t>Click to edit Master text styles</a:t>
            </a:r>
          </a:p>
        </p:txBody>
      </p:sp>
    </p:spTree>
    <p:extLst>
      <p:ext uri="{BB962C8B-B14F-4D97-AF65-F5344CB8AC3E}">
        <p14:creationId xmlns:p14="http://schemas.microsoft.com/office/powerpoint/2010/main" val="4236492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C79A2-3E94-4843-A58E-B1023EAC72CB}"/>
              </a:ext>
            </a:extLst>
          </p:cNvPr>
          <p:cNvSpPr>
            <a:spLocks noGrp="1"/>
          </p:cNvSpPr>
          <p:nvPr>
            <p:ph type="title"/>
          </p:nvPr>
        </p:nvSpPr>
        <p:spPr/>
        <p:txBody>
          <a:bodyPr/>
          <a:lstStyle>
            <a:lvl1pPr>
              <a:defRPr>
                <a:solidFill>
                  <a:srgbClr val="3E2144"/>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20030F7-569C-1A43-9769-83F1F3410866}"/>
              </a:ext>
            </a:extLst>
          </p:cNvPr>
          <p:cNvSpPr>
            <a:spLocks noGrp="1"/>
          </p:cNvSpPr>
          <p:nvPr>
            <p:ph idx="1"/>
          </p:nvPr>
        </p:nvSpPr>
        <p:spPr>
          <a:xfrm>
            <a:off x="838200" y="1237766"/>
            <a:ext cx="10515600" cy="48499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86593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B6C52A7-1801-11B9-1323-C601ABFAC6BE}"/>
              </a:ext>
            </a:extLst>
          </p:cNvPr>
          <p:cNvSpPr>
            <a:spLocks noGrp="1"/>
          </p:cNvSpPr>
          <p:nvPr>
            <p:ph type="ftr" sz="quarter" idx="10"/>
          </p:nvPr>
        </p:nvSpPr>
        <p:spPr>
          <a:xfrm>
            <a:off x="6981825" y="6251992"/>
            <a:ext cx="4114800" cy="365125"/>
          </a:xfrm>
          <a:prstGeom prst="rect">
            <a:avLst/>
          </a:prstGeom>
        </p:spPr>
        <p:txBody>
          <a:bodyPr/>
          <a:lstStyle/>
          <a:p>
            <a:r>
              <a:rPr lang="en-US" dirty="0"/>
              <a:t>Disclaimer Text Goes Here.</a:t>
            </a:r>
          </a:p>
        </p:txBody>
      </p:sp>
      <p:sp>
        <p:nvSpPr>
          <p:cNvPr id="4" name="Slide Number Placeholder 3">
            <a:extLst>
              <a:ext uri="{FF2B5EF4-FFF2-40B4-BE49-F238E27FC236}">
                <a16:creationId xmlns:a16="http://schemas.microsoft.com/office/drawing/2014/main" id="{F3220F4A-6A3D-3EE7-CA9E-60E07C7AAF7F}"/>
              </a:ext>
            </a:extLst>
          </p:cNvPr>
          <p:cNvSpPr>
            <a:spLocks noGrp="1"/>
          </p:cNvSpPr>
          <p:nvPr>
            <p:ph type="sldNum" sz="quarter" idx="11"/>
          </p:nvPr>
        </p:nvSpPr>
        <p:spPr/>
        <p:txBody>
          <a:bodyPr/>
          <a:lstStyle/>
          <a:p>
            <a:fld id="{50F2BEE7-A0DD-8E45-BC73-29309ED3288E}" type="slidenum">
              <a:rPr lang="en-US" smtClean="0"/>
              <a:pPr/>
              <a:t>‹#›</a:t>
            </a:fld>
            <a:endParaRPr lang="en-US" dirty="0"/>
          </a:p>
        </p:txBody>
      </p:sp>
      <p:sp>
        <p:nvSpPr>
          <p:cNvPr id="6" name="Picture Placeholder 5">
            <a:extLst>
              <a:ext uri="{FF2B5EF4-FFF2-40B4-BE49-F238E27FC236}">
                <a16:creationId xmlns:a16="http://schemas.microsoft.com/office/drawing/2014/main" id="{867E2060-9AF9-D43A-B2E6-A98F55EDAF87}"/>
              </a:ext>
            </a:extLst>
          </p:cNvPr>
          <p:cNvSpPr>
            <a:spLocks noGrp="1"/>
          </p:cNvSpPr>
          <p:nvPr>
            <p:ph type="pic" sz="quarter" idx="12"/>
          </p:nvPr>
        </p:nvSpPr>
        <p:spPr>
          <a:xfrm>
            <a:off x="6553200" y="613237"/>
            <a:ext cx="5045075" cy="5398626"/>
          </a:xfrm>
          <a:solidFill>
            <a:schemeClr val="bg1">
              <a:lumMod val="95000"/>
            </a:schemeClr>
          </a:solidFill>
          <a:effectLst>
            <a:glow rad="63500">
              <a:schemeClr val="accent4">
                <a:satMod val="175000"/>
                <a:alpha val="20776"/>
              </a:schemeClr>
            </a:glow>
          </a:effectLst>
        </p:spPr>
        <p:txBody>
          <a:bodyPr/>
          <a:lstStyle/>
          <a:p>
            <a:endParaRPr lang="en-US" dirty="0"/>
          </a:p>
        </p:txBody>
      </p:sp>
      <p:sp>
        <p:nvSpPr>
          <p:cNvPr id="7" name="Content Placeholder 2">
            <a:extLst>
              <a:ext uri="{FF2B5EF4-FFF2-40B4-BE49-F238E27FC236}">
                <a16:creationId xmlns:a16="http://schemas.microsoft.com/office/drawing/2014/main" id="{33C82151-76AF-1A45-4C1C-81DA12410DD7}"/>
              </a:ext>
            </a:extLst>
          </p:cNvPr>
          <p:cNvSpPr>
            <a:spLocks noGrp="1"/>
          </p:cNvSpPr>
          <p:nvPr>
            <p:ph idx="1"/>
          </p:nvPr>
        </p:nvSpPr>
        <p:spPr>
          <a:xfrm>
            <a:off x="593124" y="1690945"/>
            <a:ext cx="5502876" cy="4319877"/>
          </a:xfrm>
        </p:spPr>
        <p:txBody>
          <a:bodyPr lIns="0"/>
          <a:lstStyle>
            <a:lvl1pPr>
              <a:lnSpc>
                <a:spcPts val="2000"/>
              </a:lnSpc>
              <a:defRPr/>
            </a:lvl1pPr>
            <a:lvl2pPr>
              <a:lnSpc>
                <a:spcPts val="2000"/>
              </a:lnSpc>
              <a:defRPr/>
            </a:lvl2pPr>
            <a:lvl3pPr>
              <a:lnSpc>
                <a:spcPts val="2000"/>
              </a:lnSpc>
              <a:defRPr/>
            </a:lvl3pPr>
            <a:lvl4pPr>
              <a:lnSpc>
                <a:spcPts val="2000"/>
              </a:lnSpc>
              <a:defRPr/>
            </a:lvl4pPr>
            <a:lvl5pPr>
              <a:lnSpc>
                <a:spcPts val="2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a:extLst>
              <a:ext uri="{FF2B5EF4-FFF2-40B4-BE49-F238E27FC236}">
                <a16:creationId xmlns:a16="http://schemas.microsoft.com/office/drawing/2014/main" id="{8249F2E1-4601-44F8-688A-2372A926FB74}"/>
              </a:ext>
            </a:extLst>
          </p:cNvPr>
          <p:cNvSpPr>
            <a:spLocks noGrp="1"/>
          </p:cNvSpPr>
          <p:nvPr>
            <p:ph type="body" sz="quarter" idx="13" hasCustomPrompt="1"/>
          </p:nvPr>
        </p:nvSpPr>
        <p:spPr>
          <a:xfrm>
            <a:off x="593725" y="1386387"/>
            <a:ext cx="5502575" cy="276834"/>
          </a:xfrm>
        </p:spPr>
        <p:txBody>
          <a:bodyPr lIns="0"/>
          <a:lstStyle>
            <a:lvl1pPr>
              <a:defRPr b="1">
                <a:solidFill>
                  <a:srgbClr val="40737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endParaRPr lang="en-US" dirty="0"/>
          </a:p>
        </p:txBody>
      </p:sp>
      <p:sp>
        <p:nvSpPr>
          <p:cNvPr id="10" name="Title Placeholder 1">
            <a:extLst>
              <a:ext uri="{FF2B5EF4-FFF2-40B4-BE49-F238E27FC236}">
                <a16:creationId xmlns:a16="http://schemas.microsoft.com/office/drawing/2014/main" id="{CC643585-C10F-AA9A-14CA-8F332AD532F8}"/>
              </a:ext>
            </a:extLst>
          </p:cNvPr>
          <p:cNvSpPr>
            <a:spLocks noGrp="1"/>
          </p:cNvSpPr>
          <p:nvPr>
            <p:ph type="title"/>
          </p:nvPr>
        </p:nvSpPr>
        <p:spPr>
          <a:xfrm>
            <a:off x="593124" y="613237"/>
            <a:ext cx="5502876" cy="745426"/>
          </a:xfrm>
          <a:prstGeom prst="rect">
            <a:avLst/>
          </a:prstGeom>
        </p:spPr>
        <p:txBody>
          <a:bodyPr vert="horz" lIns="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404588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A55201-C097-FC43-B224-62F1C0B8FA46}"/>
              </a:ext>
            </a:extLst>
          </p:cNvPr>
          <p:cNvSpPr>
            <a:spLocks noGrp="1"/>
          </p:cNvSpPr>
          <p:nvPr>
            <p:ph type="title"/>
          </p:nvPr>
        </p:nvSpPr>
        <p:spPr>
          <a:xfrm>
            <a:off x="593124" y="613237"/>
            <a:ext cx="10997514" cy="745426"/>
          </a:xfrm>
          <a:prstGeom prst="rect">
            <a:avLst/>
          </a:prstGeom>
        </p:spPr>
        <p:txBody>
          <a:bodyPr vert="horz" lIns="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F70F88A-0F8E-2148-99A9-121C1954D9DA}"/>
              </a:ext>
            </a:extLst>
          </p:cNvPr>
          <p:cNvSpPr>
            <a:spLocks noGrp="1"/>
          </p:cNvSpPr>
          <p:nvPr>
            <p:ph type="body" idx="1"/>
          </p:nvPr>
        </p:nvSpPr>
        <p:spPr>
          <a:xfrm>
            <a:off x="593124" y="1358663"/>
            <a:ext cx="10997514" cy="4351338"/>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Graphic 10">
            <a:extLst>
              <a:ext uri="{FF2B5EF4-FFF2-40B4-BE49-F238E27FC236}">
                <a16:creationId xmlns:a16="http://schemas.microsoft.com/office/drawing/2014/main" id="{E44A446B-F37A-70A8-AEE4-8D7CABFF4CC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3124" y="6368653"/>
            <a:ext cx="2562826" cy="131802"/>
          </a:xfrm>
          <a:prstGeom prst="rect">
            <a:avLst/>
          </a:prstGeom>
        </p:spPr>
      </p:pic>
      <p:cxnSp>
        <p:nvCxnSpPr>
          <p:cNvPr id="12" name="Shape 46">
            <a:extLst>
              <a:ext uri="{FF2B5EF4-FFF2-40B4-BE49-F238E27FC236}">
                <a16:creationId xmlns:a16="http://schemas.microsoft.com/office/drawing/2014/main" id="{844FAC0F-32A3-180A-88BC-0143071FFEBB}"/>
              </a:ext>
            </a:extLst>
          </p:cNvPr>
          <p:cNvCxnSpPr>
            <a:cxnSpLocks/>
          </p:cNvCxnSpPr>
          <p:nvPr/>
        </p:nvCxnSpPr>
        <p:spPr>
          <a:xfrm>
            <a:off x="0" y="6802394"/>
            <a:ext cx="12192000" cy="0"/>
          </a:xfrm>
          <a:prstGeom prst="straightConnector1">
            <a:avLst/>
          </a:prstGeom>
          <a:noFill/>
          <a:ln w="127000" cap="flat" cmpd="sng">
            <a:solidFill>
              <a:schemeClr val="accent3"/>
            </a:solidFill>
            <a:prstDash val="solid"/>
            <a:miter/>
            <a:headEnd type="none" w="med" len="med"/>
            <a:tailEnd type="none" w="med" len="med"/>
          </a:ln>
        </p:spPr>
      </p:cxnSp>
      <p:pic>
        <p:nvPicPr>
          <p:cNvPr id="6" name="Picture 5">
            <a:extLst>
              <a:ext uri="{FF2B5EF4-FFF2-40B4-BE49-F238E27FC236}">
                <a16:creationId xmlns:a16="http://schemas.microsoft.com/office/drawing/2014/main" id="{E0E13A03-2CB4-7349-CB10-F2D55AC34BC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619049" y="272504"/>
            <a:ext cx="1286465" cy="378372"/>
          </a:xfrm>
          <a:prstGeom prst="rect">
            <a:avLst/>
          </a:prstGeom>
        </p:spPr>
      </p:pic>
      <p:sp>
        <p:nvSpPr>
          <p:cNvPr id="7" name="TextBox 6">
            <a:extLst>
              <a:ext uri="{FF2B5EF4-FFF2-40B4-BE49-F238E27FC236}">
                <a16:creationId xmlns:a16="http://schemas.microsoft.com/office/drawing/2014/main" id="{B17CEEA9-213B-1C48-8DFA-23E53A518750}"/>
              </a:ext>
            </a:extLst>
          </p:cNvPr>
          <p:cNvSpPr txBox="1"/>
          <p:nvPr userDrawn="1"/>
        </p:nvSpPr>
        <p:spPr>
          <a:xfrm>
            <a:off x="7224113" y="6171567"/>
            <a:ext cx="4366525" cy="24622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F2BEE7-A0DD-8E45-BC73-29309ED3288E}" type="slidenum">
              <a:rPr kumimoji="0" lang="en-US" sz="1000" b="1" i="0" u="none" strike="noStrike" kern="1200" cap="none" spc="0" normalizeH="0" baseline="0" noProof="0" smtClean="0">
                <a:ln>
                  <a:noFill/>
                </a:ln>
                <a:solidFill>
                  <a:srgbClr val="407371"/>
                </a:solidFill>
                <a:effectLst/>
                <a:uLnTx/>
                <a:uFillTx/>
                <a:latin typeface="Georgia" panose="02040502050405020303"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2085781"/>
      </p:ext>
    </p:extLst>
  </p:cSld>
  <p:clrMap bg1="lt1" tx1="dk1" bg2="lt2" tx2="dk2" accent1="accent1" accent2="accent2" accent3="accent3" accent4="accent4" accent5="accent5" accent6="accent6" hlink="hlink" folHlink="folHlink"/>
  <p:sldLayoutIdLst>
    <p:sldLayoutId id="2147483731" r:id="rId1"/>
    <p:sldLayoutId id="2147483748" r:id="rId2"/>
    <p:sldLayoutId id="2147483749" r:id="rId3"/>
    <p:sldLayoutId id="2147483750" r:id="rId4"/>
    <p:sldLayoutId id="2147483752" r:id="rId5"/>
    <p:sldLayoutId id="2147483755" r:id="rId6"/>
    <p:sldLayoutId id="2147483756" r:id="rId7"/>
  </p:sldLayoutIdLst>
  <p:hf hdr="0" ftr="0" dt="0"/>
  <p:txStyles>
    <p:titleStyle>
      <a:lvl1pPr algn="l" defTabSz="914400" rtl="0" eaLnBrk="1" latinLnBrk="0" hangingPunct="1">
        <a:lnSpc>
          <a:spcPct val="90000"/>
        </a:lnSpc>
        <a:spcBef>
          <a:spcPct val="0"/>
        </a:spcBef>
        <a:buNone/>
        <a:defRPr sz="2800" b="0" kern="1200">
          <a:solidFill>
            <a:schemeClr val="accent4">
              <a:lumMod val="50000"/>
            </a:schemeClr>
          </a:solidFill>
          <a:latin typeface="Georgia" panose="02040502050405020303" pitchFamily="18"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accent4"/>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accent4"/>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b="0" i="0" kern="1200">
          <a:solidFill>
            <a:schemeClr val="accent4"/>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accent4"/>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1.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2.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3.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4.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5.emf"/></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twitter.com/ceteraIM"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9889E0-16F0-0574-5A8A-87712C5FD67B}"/>
              </a:ext>
            </a:extLst>
          </p:cNvPr>
          <p:cNvSpPr>
            <a:spLocks noGrp="1"/>
          </p:cNvSpPr>
          <p:nvPr>
            <p:ph type="body" sz="quarter" idx="11"/>
          </p:nvPr>
        </p:nvSpPr>
        <p:spPr>
          <a:xfrm>
            <a:off x="1134106" y="1971039"/>
            <a:ext cx="10435593" cy="1655879"/>
          </a:xfrm>
        </p:spPr>
        <p:txBody>
          <a:bodyPr/>
          <a:lstStyle/>
          <a:p>
            <a:r>
              <a:rPr lang="en-US" sz="4000" dirty="0"/>
              <a:t>2025 Second Quarter Market Outlook</a:t>
            </a:r>
          </a:p>
          <a:p>
            <a:r>
              <a:rPr lang="en-US" sz="3200" i="1" dirty="0"/>
              <a:t>Steering Through Uncertainty</a:t>
            </a:r>
          </a:p>
        </p:txBody>
      </p:sp>
      <p:sp>
        <p:nvSpPr>
          <p:cNvPr id="3" name="Subtitle 2">
            <a:extLst>
              <a:ext uri="{FF2B5EF4-FFF2-40B4-BE49-F238E27FC236}">
                <a16:creationId xmlns:a16="http://schemas.microsoft.com/office/drawing/2014/main" id="{2E296F87-0B57-8C8A-31A8-A7654193910A}"/>
              </a:ext>
            </a:extLst>
          </p:cNvPr>
          <p:cNvSpPr>
            <a:spLocks noGrp="1"/>
          </p:cNvSpPr>
          <p:nvPr>
            <p:ph type="subTitle" idx="1"/>
          </p:nvPr>
        </p:nvSpPr>
        <p:spPr>
          <a:xfrm>
            <a:off x="1136542" y="3713278"/>
            <a:ext cx="9144000" cy="1918087"/>
          </a:xfrm>
        </p:spPr>
        <p:txBody>
          <a:bodyPr>
            <a:normAutofit fontScale="92500" lnSpcReduction="20000"/>
          </a:bodyPr>
          <a:lstStyle/>
          <a:p>
            <a:r>
              <a:rPr lang="en-US" dirty="0"/>
              <a:t>--Rep Name</a:t>
            </a:r>
          </a:p>
          <a:p>
            <a:r>
              <a:rPr lang="en-US" dirty="0"/>
              <a:t>--Firm-Approved Title</a:t>
            </a:r>
          </a:p>
          <a:p>
            <a:r>
              <a:rPr lang="en-US" dirty="0"/>
              <a:t>--Registered Branch Address</a:t>
            </a:r>
          </a:p>
          <a:p>
            <a:r>
              <a:rPr lang="en-US" dirty="0"/>
              <a:t>--Approved Email and/or Registered Phone</a:t>
            </a:r>
          </a:p>
          <a:p>
            <a:r>
              <a:rPr lang="en-US" dirty="0"/>
              <a:t>--Securities Disclosure</a:t>
            </a:r>
          </a:p>
        </p:txBody>
      </p:sp>
      <p:sp>
        <p:nvSpPr>
          <p:cNvPr id="2" name="TextBox 5">
            <a:extLst>
              <a:ext uri="{FF2B5EF4-FFF2-40B4-BE49-F238E27FC236}">
                <a16:creationId xmlns:a16="http://schemas.microsoft.com/office/drawing/2014/main" id="{1A7A1211-6C9A-BD3E-7961-61AD0C8FDC21}"/>
              </a:ext>
            </a:extLst>
          </p:cNvPr>
          <p:cNvSpPr txBox="1"/>
          <p:nvPr/>
        </p:nvSpPr>
        <p:spPr>
          <a:xfrm>
            <a:off x="6830549" y="4452520"/>
            <a:ext cx="2300130" cy="738664"/>
          </a:xfrm>
          <a:prstGeom prst="rect">
            <a:avLst/>
          </a:prstGeom>
          <a:noFill/>
          <a:ln w="12700">
            <a:solidFill>
              <a:srgbClr val="FF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1200" cap="none" spc="0" normalizeH="0" baseline="0" noProof="0" dirty="0">
                <a:ln>
                  <a:noFill/>
                </a:ln>
                <a:solidFill>
                  <a:schemeClr val="bg1"/>
                </a:solidFill>
                <a:effectLst/>
                <a:uLnTx/>
                <a:uFillTx/>
                <a:latin typeface="Arial" panose="020B0604020202020204" pitchFamily="34" charset="0"/>
                <a:ea typeface="Roboto" panose="02000000000000000000" pitchFamily="2" charset="0"/>
                <a:cs typeface="Arial" panose="020B0604020202020204" pitchFamily="34" charset="0"/>
                <a:sym typeface="Arial"/>
              </a:rPr>
              <a:t>Enter all information and submit to Ad Review for final approval</a:t>
            </a:r>
          </a:p>
        </p:txBody>
      </p:sp>
    </p:spTree>
    <p:extLst>
      <p:ext uri="{BB962C8B-B14F-4D97-AF65-F5344CB8AC3E}">
        <p14:creationId xmlns:p14="http://schemas.microsoft.com/office/powerpoint/2010/main" val="1479576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00CE5-EE40-698E-A923-EA7F040B48A0}"/>
              </a:ext>
            </a:extLst>
          </p:cNvPr>
          <p:cNvSpPr>
            <a:spLocks noGrp="1"/>
          </p:cNvSpPr>
          <p:nvPr>
            <p:ph type="title"/>
          </p:nvPr>
        </p:nvSpPr>
        <p:spPr/>
        <p:txBody>
          <a:bodyPr/>
          <a:lstStyle/>
          <a:p>
            <a:r>
              <a:rPr lang="en-US" dirty="0"/>
              <a:t>Stock Market Correction (10% Decline)</a:t>
            </a:r>
          </a:p>
        </p:txBody>
      </p:sp>
      <p:graphicFrame>
        <p:nvGraphicFramePr>
          <p:cNvPr id="5" name="Object 4">
            <a:extLst>
              <a:ext uri="{FF2B5EF4-FFF2-40B4-BE49-F238E27FC236}">
                <a16:creationId xmlns:a16="http://schemas.microsoft.com/office/drawing/2014/main" id="{AF4CB56F-B741-0EFE-89D2-94CEF5E1A133}"/>
              </a:ext>
            </a:extLst>
          </p:cNvPr>
          <p:cNvGraphicFramePr>
            <a:graphicFrameLocks noChangeAspect="1"/>
          </p:cNvGraphicFramePr>
          <p:nvPr>
            <p:extLst>
              <p:ext uri="{D42A27DB-BD31-4B8C-83A1-F6EECF244321}">
                <p14:modId xmlns:p14="http://schemas.microsoft.com/office/powerpoint/2010/main" val="2189152641"/>
              </p:ext>
            </p:extLst>
          </p:nvPr>
        </p:nvGraphicFramePr>
        <p:xfrm>
          <a:off x="1807648" y="837334"/>
          <a:ext cx="8346477" cy="5402447"/>
        </p:xfrm>
        <a:graphic>
          <a:graphicData uri="http://schemas.openxmlformats.org/presentationml/2006/ole">
            <mc:AlternateContent xmlns:mc="http://schemas.openxmlformats.org/markup-compatibility/2006">
              <mc:Choice xmlns:v="urn:schemas-microsoft-com:vml" Requires="v">
                <p:oleObj name="ActiveGraph" r:id="rId3" imgW="8286893" imgH="5362484" progId="FDSCHART.FDSChartCtrlUnicode.1">
                  <p:embed/>
                </p:oleObj>
              </mc:Choice>
              <mc:Fallback>
                <p:oleObj name="ActiveGraph" r:id="rId3" imgW="8286893" imgH="5362484" progId="FDSCHART.FDSChartCtrlUnicode.1">
                  <p:embed/>
                  <p:pic>
                    <p:nvPicPr>
                      <p:cNvPr id="5" name="Object 4">
                        <a:extLst>
                          <a:ext uri="{FF2B5EF4-FFF2-40B4-BE49-F238E27FC236}">
                            <a16:creationId xmlns:a16="http://schemas.microsoft.com/office/drawing/2014/main" id="{AF4CB56F-B741-0EFE-89D2-94CEF5E1A133}"/>
                          </a:ext>
                        </a:extLst>
                      </p:cNvPr>
                      <p:cNvPicPr/>
                      <p:nvPr/>
                    </p:nvPicPr>
                    <p:blipFill>
                      <a:blip r:embed="rId4"/>
                      <a:stretch>
                        <a:fillRect/>
                      </a:stretch>
                    </p:blipFill>
                    <p:spPr>
                      <a:xfrm>
                        <a:off x="1807648" y="837334"/>
                        <a:ext cx="8346477" cy="5402447"/>
                      </a:xfrm>
                      <a:prstGeom prst="rect">
                        <a:avLst/>
                      </a:prstGeom>
                    </p:spPr>
                  </p:pic>
                </p:oleObj>
              </mc:Fallback>
            </mc:AlternateContent>
          </a:graphicData>
        </a:graphic>
      </p:graphicFrame>
    </p:spTree>
    <p:extLst>
      <p:ext uri="{BB962C8B-B14F-4D97-AF65-F5344CB8AC3E}">
        <p14:creationId xmlns:p14="http://schemas.microsoft.com/office/powerpoint/2010/main" val="3579961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83AC92A-F3EB-FF07-A66A-5CB8DFC98CFD}"/>
              </a:ext>
            </a:extLst>
          </p:cNvPr>
          <p:cNvSpPr>
            <a:spLocks noGrp="1"/>
          </p:cNvSpPr>
          <p:nvPr>
            <p:ph type="title"/>
          </p:nvPr>
        </p:nvSpPr>
        <p:spPr>
          <a:xfrm>
            <a:off x="2315862" y="2924174"/>
            <a:ext cx="7560276" cy="1009651"/>
          </a:xfrm>
        </p:spPr>
        <p:txBody>
          <a:bodyPr>
            <a:normAutofit/>
          </a:bodyPr>
          <a:lstStyle/>
          <a:p>
            <a:r>
              <a:rPr lang="en-US" sz="4200" dirty="0"/>
              <a:t>Perspective Matters</a:t>
            </a:r>
          </a:p>
        </p:txBody>
      </p:sp>
    </p:spTree>
    <p:extLst>
      <p:ext uri="{BB962C8B-B14F-4D97-AF65-F5344CB8AC3E}">
        <p14:creationId xmlns:p14="http://schemas.microsoft.com/office/powerpoint/2010/main" val="4215102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39F0D9E-9055-DB27-EE97-D79B6B4EAEC1}"/>
              </a:ext>
            </a:extLst>
          </p:cNvPr>
          <p:cNvSpPr>
            <a:spLocks noGrp="1"/>
          </p:cNvSpPr>
          <p:nvPr>
            <p:ph type="title"/>
          </p:nvPr>
        </p:nvSpPr>
        <p:spPr>
          <a:xfrm>
            <a:off x="597243" y="492340"/>
            <a:ext cx="10997514" cy="745426"/>
          </a:xfrm>
        </p:spPr>
        <p:txBody>
          <a:bodyPr/>
          <a:lstStyle/>
          <a:p>
            <a:r>
              <a:rPr lang="en-US" sz="2400" b="1" dirty="0">
                <a:solidFill>
                  <a:schemeClr val="accent1"/>
                </a:solidFill>
                <a:ea typeface="Roboto Condensed" panose="02000000000000000000" pitchFamily="2" charset="0"/>
              </a:rPr>
              <a:t>Questions Around </a:t>
            </a:r>
            <a:r>
              <a:rPr lang="en-US" sz="2400" b="1" dirty="0" err="1">
                <a:solidFill>
                  <a:schemeClr val="accent1"/>
                </a:solidFill>
                <a:ea typeface="Roboto Condensed" panose="02000000000000000000" pitchFamily="2" charset="0"/>
              </a:rPr>
              <a:t>DeepSeek</a:t>
            </a:r>
            <a:endParaRPr lang="en-US" sz="2400" b="1" dirty="0">
              <a:solidFill>
                <a:schemeClr val="accent1"/>
              </a:solidFill>
              <a:ea typeface="Roboto Condensed" panose="02000000000000000000" pitchFamily="2" charset="0"/>
            </a:endParaRPr>
          </a:p>
        </p:txBody>
      </p:sp>
      <p:pic>
        <p:nvPicPr>
          <p:cNvPr id="5" name="Picture 4">
            <a:extLst>
              <a:ext uri="{FF2B5EF4-FFF2-40B4-BE49-F238E27FC236}">
                <a16:creationId xmlns:a16="http://schemas.microsoft.com/office/drawing/2014/main" id="{9FEF694C-8C03-14B2-124C-F4E7FCD38BB0}"/>
              </a:ext>
            </a:extLst>
          </p:cNvPr>
          <p:cNvPicPr>
            <a:picLocks noChangeAspect="1"/>
          </p:cNvPicPr>
          <p:nvPr/>
        </p:nvPicPr>
        <p:blipFill>
          <a:blip r:embed="rId3"/>
          <a:srcRect b="16898"/>
          <a:stretch/>
        </p:blipFill>
        <p:spPr>
          <a:xfrm>
            <a:off x="838200" y="1237766"/>
            <a:ext cx="10515600" cy="4849968"/>
          </a:xfrm>
          <a:prstGeom prst="rect">
            <a:avLst/>
          </a:prstGeom>
          <a:noFill/>
        </p:spPr>
      </p:pic>
    </p:spTree>
    <p:extLst>
      <p:ext uri="{BB962C8B-B14F-4D97-AF65-F5344CB8AC3E}">
        <p14:creationId xmlns:p14="http://schemas.microsoft.com/office/powerpoint/2010/main" val="15730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C5815-00C4-A02A-C407-ECB3D3E2E3B2}"/>
              </a:ext>
            </a:extLst>
          </p:cNvPr>
          <p:cNvSpPr>
            <a:spLocks noGrp="1"/>
          </p:cNvSpPr>
          <p:nvPr>
            <p:ph type="title"/>
          </p:nvPr>
        </p:nvSpPr>
        <p:spPr>
          <a:xfrm>
            <a:off x="593124" y="613237"/>
            <a:ext cx="10997514" cy="745426"/>
          </a:xfrm>
        </p:spPr>
        <p:txBody>
          <a:bodyPr anchor="t">
            <a:normAutofit/>
          </a:bodyPr>
          <a:lstStyle/>
          <a:p>
            <a:r>
              <a:rPr lang="en-US" b="1"/>
              <a:t>Tariffs Aren’t New Anymore</a:t>
            </a:r>
          </a:p>
        </p:txBody>
      </p:sp>
      <p:sp>
        <p:nvSpPr>
          <p:cNvPr id="6" name="TextBox 5">
            <a:extLst>
              <a:ext uri="{FF2B5EF4-FFF2-40B4-BE49-F238E27FC236}">
                <a16:creationId xmlns:a16="http://schemas.microsoft.com/office/drawing/2014/main" id="{0001961E-313E-7940-EFD8-4F09291600F2}"/>
              </a:ext>
            </a:extLst>
          </p:cNvPr>
          <p:cNvSpPr txBox="1"/>
          <p:nvPr/>
        </p:nvSpPr>
        <p:spPr>
          <a:xfrm>
            <a:off x="2274426" y="5696054"/>
            <a:ext cx="4821705" cy="369332"/>
          </a:xfrm>
          <a:prstGeom prst="rect">
            <a:avLst/>
          </a:prstGeom>
          <a:noFill/>
        </p:spPr>
        <p:txBody>
          <a:bodyPr wrap="none" rtlCol="0">
            <a:spAutoFit/>
          </a:bodyPr>
          <a:lstStyle/>
          <a:p>
            <a:r>
              <a:rPr lang="en-US" dirty="0"/>
              <a:t>Source: FactSet, Cetera Investment Management.</a:t>
            </a:r>
          </a:p>
        </p:txBody>
      </p:sp>
      <p:pic>
        <p:nvPicPr>
          <p:cNvPr id="10" name="Picture 9">
            <a:extLst>
              <a:ext uri="{FF2B5EF4-FFF2-40B4-BE49-F238E27FC236}">
                <a16:creationId xmlns:a16="http://schemas.microsoft.com/office/drawing/2014/main" id="{646F1694-7B76-DFD6-D3D0-7D83C7419DAB}"/>
              </a:ext>
            </a:extLst>
          </p:cNvPr>
          <p:cNvPicPr>
            <a:picLocks noChangeAspect="1"/>
          </p:cNvPicPr>
          <p:nvPr/>
        </p:nvPicPr>
        <p:blipFill>
          <a:blip r:embed="rId3"/>
          <a:stretch>
            <a:fillRect/>
          </a:stretch>
        </p:blipFill>
        <p:spPr>
          <a:xfrm>
            <a:off x="2000676" y="1161946"/>
            <a:ext cx="8190647" cy="4153004"/>
          </a:xfrm>
          <a:prstGeom prst="rect">
            <a:avLst/>
          </a:prstGeom>
        </p:spPr>
      </p:pic>
    </p:spTree>
    <p:extLst>
      <p:ext uri="{BB962C8B-B14F-4D97-AF65-F5344CB8AC3E}">
        <p14:creationId xmlns:p14="http://schemas.microsoft.com/office/powerpoint/2010/main" val="2858961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25A96-AC4E-AABC-B864-6EFEC1A847CE}"/>
              </a:ext>
            </a:extLst>
          </p:cNvPr>
          <p:cNvSpPr>
            <a:spLocks noGrp="1"/>
          </p:cNvSpPr>
          <p:nvPr>
            <p:ph type="title"/>
          </p:nvPr>
        </p:nvSpPr>
        <p:spPr/>
        <p:txBody>
          <a:bodyPr/>
          <a:lstStyle/>
          <a:p>
            <a:r>
              <a:rPr lang="en-US" dirty="0"/>
              <a:t>Neither are Government Shutdowns</a:t>
            </a:r>
          </a:p>
        </p:txBody>
      </p:sp>
      <p:pic>
        <p:nvPicPr>
          <p:cNvPr id="7" name="Picture 6">
            <a:extLst>
              <a:ext uri="{FF2B5EF4-FFF2-40B4-BE49-F238E27FC236}">
                <a16:creationId xmlns:a16="http://schemas.microsoft.com/office/drawing/2014/main" id="{DBA77012-8F3D-439C-D80C-2AA7760723CC}"/>
              </a:ext>
            </a:extLst>
          </p:cNvPr>
          <p:cNvPicPr>
            <a:picLocks noChangeAspect="1"/>
          </p:cNvPicPr>
          <p:nvPr/>
        </p:nvPicPr>
        <p:blipFill>
          <a:blip r:embed="rId3"/>
          <a:stretch>
            <a:fillRect/>
          </a:stretch>
        </p:blipFill>
        <p:spPr>
          <a:xfrm>
            <a:off x="446887" y="752101"/>
            <a:ext cx="5649113" cy="5353797"/>
          </a:xfrm>
          <a:prstGeom prst="rect">
            <a:avLst/>
          </a:prstGeom>
        </p:spPr>
      </p:pic>
      <p:pic>
        <p:nvPicPr>
          <p:cNvPr id="11" name="Picture 10">
            <a:extLst>
              <a:ext uri="{FF2B5EF4-FFF2-40B4-BE49-F238E27FC236}">
                <a16:creationId xmlns:a16="http://schemas.microsoft.com/office/drawing/2014/main" id="{37363B91-23AC-4691-AA93-F512CA2AE486}"/>
              </a:ext>
            </a:extLst>
          </p:cNvPr>
          <p:cNvPicPr>
            <a:picLocks noChangeAspect="1"/>
          </p:cNvPicPr>
          <p:nvPr/>
        </p:nvPicPr>
        <p:blipFill>
          <a:blip r:embed="rId4"/>
          <a:stretch>
            <a:fillRect/>
          </a:stretch>
        </p:blipFill>
        <p:spPr>
          <a:xfrm>
            <a:off x="6176569" y="1821174"/>
            <a:ext cx="5630061" cy="3524742"/>
          </a:xfrm>
          <a:prstGeom prst="rect">
            <a:avLst/>
          </a:prstGeom>
        </p:spPr>
      </p:pic>
    </p:spTree>
    <p:extLst>
      <p:ext uri="{BB962C8B-B14F-4D97-AF65-F5344CB8AC3E}">
        <p14:creationId xmlns:p14="http://schemas.microsoft.com/office/powerpoint/2010/main" val="3743287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CBDC0-1F45-8A12-B91E-F1C5DB1C9832}"/>
              </a:ext>
            </a:extLst>
          </p:cNvPr>
          <p:cNvSpPr>
            <a:spLocks noGrp="1"/>
          </p:cNvSpPr>
          <p:nvPr>
            <p:ph type="title"/>
          </p:nvPr>
        </p:nvSpPr>
        <p:spPr/>
        <p:txBody>
          <a:bodyPr/>
          <a:lstStyle/>
          <a:p>
            <a:r>
              <a:rPr lang="en-US" dirty="0"/>
              <a:t>Labor Demand</a:t>
            </a:r>
          </a:p>
        </p:txBody>
      </p:sp>
      <p:graphicFrame>
        <p:nvGraphicFramePr>
          <p:cNvPr id="4" name="Object 3">
            <a:extLst>
              <a:ext uri="{FF2B5EF4-FFF2-40B4-BE49-F238E27FC236}">
                <a16:creationId xmlns:a16="http://schemas.microsoft.com/office/drawing/2014/main" id="{0DBB38F5-D07E-7423-9D67-04CC9511A87D}"/>
              </a:ext>
            </a:extLst>
          </p:cNvPr>
          <p:cNvGraphicFramePr>
            <a:graphicFrameLocks noChangeAspect="1"/>
          </p:cNvGraphicFramePr>
          <p:nvPr>
            <p:extLst>
              <p:ext uri="{D42A27DB-BD31-4B8C-83A1-F6EECF244321}">
                <p14:modId xmlns:p14="http://schemas.microsoft.com/office/powerpoint/2010/main" val="3604397524"/>
              </p:ext>
            </p:extLst>
          </p:nvPr>
        </p:nvGraphicFramePr>
        <p:xfrm>
          <a:off x="2032000" y="837334"/>
          <a:ext cx="8128000" cy="5326063"/>
        </p:xfrm>
        <a:graphic>
          <a:graphicData uri="http://schemas.openxmlformats.org/presentationml/2006/ole">
            <mc:AlternateContent xmlns:mc="http://schemas.openxmlformats.org/markup-compatibility/2006">
              <mc:Choice xmlns:v="urn:schemas-microsoft-com:vml" Requires="v">
                <p:oleObj name="ActiveGraph" r:id="rId3" imgW="8077276" imgH="5286409" progId="FDSCHART.FDSChartCtrlUnicode.1">
                  <p:embed/>
                </p:oleObj>
              </mc:Choice>
              <mc:Fallback>
                <p:oleObj name="ActiveGraph" r:id="rId3" imgW="8077276" imgH="5286409" progId="FDSCHART.FDSChartCtrlUnicode.1">
                  <p:embed/>
                  <p:pic>
                    <p:nvPicPr>
                      <p:cNvPr id="4" name="Object 3">
                        <a:extLst>
                          <a:ext uri="{FF2B5EF4-FFF2-40B4-BE49-F238E27FC236}">
                            <a16:creationId xmlns:a16="http://schemas.microsoft.com/office/drawing/2014/main" id="{0DBB38F5-D07E-7423-9D67-04CC9511A87D}"/>
                          </a:ext>
                        </a:extLst>
                      </p:cNvPr>
                      <p:cNvPicPr/>
                      <p:nvPr/>
                    </p:nvPicPr>
                    <p:blipFill>
                      <a:blip r:embed="rId4"/>
                      <a:stretch>
                        <a:fillRect/>
                      </a:stretch>
                    </p:blipFill>
                    <p:spPr>
                      <a:xfrm>
                        <a:off x="2032000" y="837334"/>
                        <a:ext cx="8128000" cy="5326063"/>
                      </a:xfrm>
                      <a:prstGeom prst="rect">
                        <a:avLst/>
                      </a:prstGeom>
                    </p:spPr>
                  </p:pic>
                </p:oleObj>
              </mc:Fallback>
            </mc:AlternateContent>
          </a:graphicData>
        </a:graphic>
      </p:graphicFrame>
    </p:spTree>
    <p:extLst>
      <p:ext uri="{BB962C8B-B14F-4D97-AF65-F5344CB8AC3E}">
        <p14:creationId xmlns:p14="http://schemas.microsoft.com/office/powerpoint/2010/main" val="1489715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44578-A5A9-C854-39AD-B9D698C6F623}"/>
              </a:ext>
            </a:extLst>
          </p:cNvPr>
          <p:cNvSpPr>
            <a:spLocks noGrp="1"/>
          </p:cNvSpPr>
          <p:nvPr>
            <p:ph type="title"/>
          </p:nvPr>
        </p:nvSpPr>
        <p:spPr/>
        <p:txBody>
          <a:bodyPr/>
          <a:lstStyle/>
          <a:p>
            <a:r>
              <a:rPr lang="en-US" dirty="0"/>
              <a:t>January Effect &amp; Cold Weather</a:t>
            </a:r>
          </a:p>
        </p:txBody>
      </p:sp>
      <p:pic>
        <p:nvPicPr>
          <p:cNvPr id="7" name="Picture 6">
            <a:extLst>
              <a:ext uri="{FF2B5EF4-FFF2-40B4-BE49-F238E27FC236}">
                <a16:creationId xmlns:a16="http://schemas.microsoft.com/office/drawing/2014/main" id="{D0A873AC-C619-BBD1-55BC-5F7DAECE888C}"/>
              </a:ext>
            </a:extLst>
          </p:cNvPr>
          <p:cNvPicPr>
            <a:picLocks noChangeAspect="1"/>
          </p:cNvPicPr>
          <p:nvPr/>
        </p:nvPicPr>
        <p:blipFill>
          <a:blip r:embed="rId3"/>
          <a:stretch>
            <a:fillRect/>
          </a:stretch>
        </p:blipFill>
        <p:spPr>
          <a:xfrm>
            <a:off x="1845004" y="837334"/>
            <a:ext cx="8100462" cy="5359241"/>
          </a:xfrm>
          <a:prstGeom prst="rect">
            <a:avLst/>
          </a:prstGeom>
        </p:spPr>
      </p:pic>
    </p:spTree>
    <p:extLst>
      <p:ext uri="{BB962C8B-B14F-4D97-AF65-F5344CB8AC3E}">
        <p14:creationId xmlns:p14="http://schemas.microsoft.com/office/powerpoint/2010/main" val="3474050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AE9C4-2B84-41D9-AB63-AC365A853BDD}"/>
              </a:ext>
            </a:extLst>
          </p:cNvPr>
          <p:cNvSpPr>
            <a:spLocks noGrp="1"/>
          </p:cNvSpPr>
          <p:nvPr>
            <p:ph type="title"/>
          </p:nvPr>
        </p:nvSpPr>
        <p:spPr/>
        <p:txBody>
          <a:bodyPr/>
          <a:lstStyle/>
          <a:p>
            <a:r>
              <a:rPr lang="en-US" dirty="0"/>
              <a:t>Inflation</a:t>
            </a:r>
          </a:p>
        </p:txBody>
      </p:sp>
      <p:graphicFrame>
        <p:nvGraphicFramePr>
          <p:cNvPr id="4" name="Object 3">
            <a:extLst>
              <a:ext uri="{FF2B5EF4-FFF2-40B4-BE49-F238E27FC236}">
                <a16:creationId xmlns:a16="http://schemas.microsoft.com/office/drawing/2014/main" id="{7BBCB683-20EA-9E6F-98AF-2C9648438E9B}"/>
              </a:ext>
            </a:extLst>
          </p:cNvPr>
          <p:cNvGraphicFramePr>
            <a:graphicFrameLocks noChangeAspect="1"/>
          </p:cNvGraphicFramePr>
          <p:nvPr>
            <p:extLst>
              <p:ext uri="{D42A27DB-BD31-4B8C-83A1-F6EECF244321}">
                <p14:modId xmlns:p14="http://schemas.microsoft.com/office/powerpoint/2010/main" val="1517809695"/>
              </p:ext>
            </p:extLst>
          </p:nvPr>
        </p:nvGraphicFramePr>
        <p:xfrm>
          <a:off x="2032000" y="964708"/>
          <a:ext cx="8128000" cy="5311775"/>
        </p:xfrm>
        <a:graphic>
          <a:graphicData uri="http://schemas.openxmlformats.org/presentationml/2006/ole">
            <mc:AlternateContent xmlns:mc="http://schemas.openxmlformats.org/markup-compatibility/2006">
              <mc:Choice xmlns:v="urn:schemas-microsoft-com:vml" Requires="v">
                <p:oleObj name="ActiveGraph" r:id="rId3" imgW="8077276" imgH="5276861" progId="FDSCHART.FDSChartCtrlUnicode.1">
                  <p:embed/>
                </p:oleObj>
              </mc:Choice>
              <mc:Fallback>
                <p:oleObj name="ActiveGraph" r:id="rId3" imgW="8077276" imgH="5276861" progId="FDSCHART.FDSChartCtrlUnicode.1">
                  <p:embed/>
                  <p:pic>
                    <p:nvPicPr>
                      <p:cNvPr id="4" name="Object 3">
                        <a:extLst>
                          <a:ext uri="{FF2B5EF4-FFF2-40B4-BE49-F238E27FC236}">
                            <a16:creationId xmlns:a16="http://schemas.microsoft.com/office/drawing/2014/main" id="{7BBCB683-20EA-9E6F-98AF-2C9648438E9B}"/>
                          </a:ext>
                        </a:extLst>
                      </p:cNvPr>
                      <p:cNvPicPr/>
                      <p:nvPr/>
                    </p:nvPicPr>
                    <p:blipFill>
                      <a:blip r:embed="rId4"/>
                      <a:stretch>
                        <a:fillRect/>
                      </a:stretch>
                    </p:blipFill>
                    <p:spPr>
                      <a:xfrm>
                        <a:off x="2032000" y="964708"/>
                        <a:ext cx="8128000" cy="5311775"/>
                      </a:xfrm>
                      <a:prstGeom prst="rect">
                        <a:avLst/>
                      </a:prstGeom>
                    </p:spPr>
                  </p:pic>
                </p:oleObj>
              </mc:Fallback>
            </mc:AlternateContent>
          </a:graphicData>
        </a:graphic>
      </p:graphicFrame>
    </p:spTree>
    <p:extLst>
      <p:ext uri="{BB962C8B-B14F-4D97-AF65-F5344CB8AC3E}">
        <p14:creationId xmlns:p14="http://schemas.microsoft.com/office/powerpoint/2010/main" val="3854406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53704-24F9-AC2E-1692-5BF5CC2D84C8}"/>
              </a:ext>
            </a:extLst>
          </p:cNvPr>
          <p:cNvSpPr>
            <a:spLocks noGrp="1"/>
          </p:cNvSpPr>
          <p:nvPr>
            <p:ph type="title"/>
          </p:nvPr>
        </p:nvSpPr>
        <p:spPr/>
        <p:txBody>
          <a:bodyPr/>
          <a:lstStyle/>
          <a:p>
            <a:r>
              <a:rPr lang="en-US" dirty="0"/>
              <a:t>High Yield Investors Aren’t Worried</a:t>
            </a:r>
          </a:p>
        </p:txBody>
      </p:sp>
      <p:graphicFrame>
        <p:nvGraphicFramePr>
          <p:cNvPr id="4" name="Object 3">
            <a:extLst>
              <a:ext uri="{FF2B5EF4-FFF2-40B4-BE49-F238E27FC236}">
                <a16:creationId xmlns:a16="http://schemas.microsoft.com/office/drawing/2014/main" id="{9583CF20-F2AD-9BCA-A80E-50983337930A}"/>
              </a:ext>
            </a:extLst>
          </p:cNvPr>
          <p:cNvGraphicFramePr>
            <a:graphicFrameLocks noChangeAspect="1"/>
          </p:cNvGraphicFramePr>
          <p:nvPr>
            <p:extLst>
              <p:ext uri="{D42A27DB-BD31-4B8C-83A1-F6EECF244321}">
                <p14:modId xmlns:p14="http://schemas.microsoft.com/office/powerpoint/2010/main" val="2818030355"/>
              </p:ext>
            </p:extLst>
          </p:nvPr>
        </p:nvGraphicFramePr>
        <p:xfrm>
          <a:off x="1884496" y="837334"/>
          <a:ext cx="8423007" cy="5395989"/>
        </p:xfrm>
        <a:graphic>
          <a:graphicData uri="http://schemas.openxmlformats.org/presentationml/2006/ole">
            <mc:AlternateContent xmlns:mc="http://schemas.openxmlformats.org/markup-compatibility/2006">
              <mc:Choice xmlns:v="urn:schemas-microsoft-com:vml" Requires="v">
                <p:oleObj name="ActiveGraph" r:id="rId3" imgW="8372451" imgH="5362484" progId="FDSCHART.FDSChartCtrlUnicode.1">
                  <p:embed/>
                </p:oleObj>
              </mc:Choice>
              <mc:Fallback>
                <p:oleObj name="ActiveGraph" r:id="rId3" imgW="8372451" imgH="5362484" progId="FDSCHART.FDSChartCtrlUnicode.1">
                  <p:embed/>
                  <p:pic>
                    <p:nvPicPr>
                      <p:cNvPr id="4" name="Object 3">
                        <a:extLst>
                          <a:ext uri="{FF2B5EF4-FFF2-40B4-BE49-F238E27FC236}">
                            <a16:creationId xmlns:a16="http://schemas.microsoft.com/office/drawing/2014/main" id="{9583CF20-F2AD-9BCA-A80E-50983337930A}"/>
                          </a:ext>
                        </a:extLst>
                      </p:cNvPr>
                      <p:cNvPicPr/>
                      <p:nvPr/>
                    </p:nvPicPr>
                    <p:blipFill>
                      <a:blip r:embed="rId4"/>
                      <a:stretch>
                        <a:fillRect/>
                      </a:stretch>
                    </p:blipFill>
                    <p:spPr>
                      <a:xfrm>
                        <a:off x="1884496" y="837334"/>
                        <a:ext cx="8423007" cy="5395989"/>
                      </a:xfrm>
                      <a:prstGeom prst="rect">
                        <a:avLst/>
                      </a:prstGeom>
                    </p:spPr>
                  </p:pic>
                </p:oleObj>
              </mc:Fallback>
            </mc:AlternateContent>
          </a:graphicData>
        </a:graphic>
      </p:graphicFrame>
    </p:spTree>
    <p:extLst>
      <p:ext uri="{BB962C8B-B14F-4D97-AF65-F5344CB8AC3E}">
        <p14:creationId xmlns:p14="http://schemas.microsoft.com/office/powerpoint/2010/main" val="251303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B3FA4-41DA-1C9F-0786-8119A21F9A04}"/>
            </a:ext>
          </a:extLst>
        </p:cNvPr>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8E381B26-930D-728B-E574-F49496F8E116}"/>
              </a:ext>
            </a:extLst>
          </p:cNvPr>
          <p:cNvGraphicFramePr>
            <a:graphicFrameLocks noChangeAspect="1"/>
          </p:cNvGraphicFramePr>
          <p:nvPr>
            <p:extLst>
              <p:ext uri="{D42A27DB-BD31-4B8C-83A1-F6EECF244321}">
                <p14:modId xmlns:p14="http://schemas.microsoft.com/office/powerpoint/2010/main" val="3893573646"/>
              </p:ext>
            </p:extLst>
          </p:nvPr>
        </p:nvGraphicFramePr>
        <p:xfrm>
          <a:off x="1174550" y="837334"/>
          <a:ext cx="9435834" cy="5327650"/>
        </p:xfrm>
        <a:graphic>
          <a:graphicData uri="http://schemas.openxmlformats.org/presentationml/2006/ole">
            <mc:AlternateContent xmlns:mc="http://schemas.openxmlformats.org/markup-compatibility/2006">
              <mc:Choice xmlns:v="urn:schemas-microsoft-com:vml" Requires="v">
                <p:oleObj name="ActiveGraph" r:id="rId3" imgW="9382034" imgH="5295957" progId="FDSCHART.FDSChartCtrlUnicode.1">
                  <p:embed/>
                </p:oleObj>
              </mc:Choice>
              <mc:Fallback>
                <p:oleObj name="ActiveGraph" r:id="rId3" imgW="9382034" imgH="5295957" progId="FDSCHART.FDSChartCtrlUnicode.1">
                  <p:embed/>
                  <p:pic>
                    <p:nvPicPr>
                      <p:cNvPr id="3" name="Object 2">
                        <a:extLst>
                          <a:ext uri="{FF2B5EF4-FFF2-40B4-BE49-F238E27FC236}">
                            <a16:creationId xmlns:a16="http://schemas.microsoft.com/office/drawing/2014/main" id="{8E381B26-930D-728B-E574-F49496F8E116}"/>
                          </a:ext>
                        </a:extLst>
                      </p:cNvPr>
                      <p:cNvPicPr/>
                      <p:nvPr/>
                    </p:nvPicPr>
                    <p:blipFill>
                      <a:blip r:embed="rId4"/>
                      <a:stretch>
                        <a:fillRect/>
                      </a:stretch>
                    </p:blipFill>
                    <p:spPr>
                      <a:xfrm>
                        <a:off x="1174550" y="837334"/>
                        <a:ext cx="9435834" cy="5327650"/>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E92AEB4-EE5C-2153-7757-9305887F85E0}"/>
              </a:ext>
            </a:extLst>
          </p:cNvPr>
          <p:cNvSpPr>
            <a:spLocks noGrp="1"/>
          </p:cNvSpPr>
          <p:nvPr>
            <p:ph type="title"/>
          </p:nvPr>
        </p:nvSpPr>
        <p:spPr/>
        <p:txBody>
          <a:bodyPr/>
          <a:lstStyle/>
          <a:p>
            <a:r>
              <a:rPr lang="en-US" dirty="0"/>
              <a:t>You Can’t Always Get What You Want</a:t>
            </a:r>
          </a:p>
        </p:txBody>
      </p:sp>
      <p:cxnSp>
        <p:nvCxnSpPr>
          <p:cNvPr id="6" name="Straight Arrow Connector 5">
            <a:extLst>
              <a:ext uri="{FF2B5EF4-FFF2-40B4-BE49-F238E27FC236}">
                <a16:creationId xmlns:a16="http://schemas.microsoft.com/office/drawing/2014/main" id="{708B52F0-CAE5-F9BE-50BA-9FF8FEDE7D03}"/>
              </a:ext>
            </a:extLst>
          </p:cNvPr>
          <p:cNvCxnSpPr>
            <a:cxnSpLocks/>
          </p:cNvCxnSpPr>
          <p:nvPr/>
        </p:nvCxnSpPr>
        <p:spPr>
          <a:xfrm>
            <a:off x="9251576" y="2756647"/>
            <a:ext cx="389965" cy="67235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4220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EFED1-6926-4412-8E1A-5F1145F604EA}"/>
              </a:ext>
            </a:extLst>
          </p:cNvPr>
          <p:cNvSpPr>
            <a:spLocks noGrp="1"/>
          </p:cNvSpPr>
          <p:nvPr>
            <p:ph type="title"/>
          </p:nvPr>
        </p:nvSpPr>
        <p:spPr>
          <a:xfrm>
            <a:off x="304800" y="151852"/>
            <a:ext cx="11582400" cy="639762"/>
          </a:xfrm>
        </p:spPr>
        <p:txBody>
          <a:bodyPr>
            <a:noAutofit/>
          </a:bodyPr>
          <a:lstStyle/>
          <a:p>
            <a:r>
              <a:rPr lang="en-US" dirty="0"/>
              <a:t>Primary Themes of Second Quarter</a:t>
            </a:r>
          </a:p>
        </p:txBody>
      </p:sp>
      <p:sp>
        <p:nvSpPr>
          <p:cNvPr id="4" name="Rectangle">
            <a:extLst>
              <a:ext uri="{FF2B5EF4-FFF2-40B4-BE49-F238E27FC236}">
                <a16:creationId xmlns:a16="http://schemas.microsoft.com/office/drawing/2014/main" id="{6826AE55-444A-7057-649E-784B5A4BFEF3}"/>
              </a:ext>
            </a:extLst>
          </p:cNvPr>
          <p:cNvSpPr/>
          <p:nvPr/>
        </p:nvSpPr>
        <p:spPr>
          <a:xfrm>
            <a:off x="563688" y="1923858"/>
            <a:ext cx="3058246" cy="3149287"/>
          </a:xfrm>
          <a:prstGeom prst="rect">
            <a:avLst/>
          </a:prstGeom>
          <a:solidFill>
            <a:srgbClr val="407371"/>
          </a:solidFill>
          <a:ln w="101600">
            <a:noFill/>
            <a:miter lim="400000"/>
          </a:ln>
        </p:spPr>
        <p:txBody>
          <a:bodyPr lIns="50800" tIns="640080" rIns="50800" bIns="50800" anchor="t"/>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Montserrat Light" pitchFamily="2" charset="77"/>
                <a:cs typeface="Arial"/>
                <a:sym typeface="Arial"/>
              </a:rPr>
              <a:t>1</a:t>
            </a:r>
          </a:p>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Montserrat" pitchFamily="2" charset="77"/>
                <a:cs typeface="Arial"/>
                <a:sym typeface="Arial"/>
              </a:rPr>
              <a:t>Lack of Confidence</a:t>
            </a:r>
            <a:endParaRPr kumimoji="0" lang="en-US" sz="2400" b="0" i="0" u="none" strike="noStrike" kern="0" cap="none" spc="0" normalizeH="0" baseline="0" noProof="0" dirty="0">
              <a:ln>
                <a:noFill/>
              </a:ln>
              <a:solidFill>
                <a:srgbClr val="FFFFFF"/>
              </a:solidFill>
              <a:effectLst/>
              <a:uLnTx/>
              <a:uFillTx/>
              <a:latin typeface="Montserrat" pitchFamily="2" charset="77"/>
              <a:cs typeface="Arial"/>
              <a:sym typeface="Arial"/>
            </a:endParaRPr>
          </a:p>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FFFFFF"/>
              </a:solidFill>
              <a:effectLst/>
              <a:uLnTx/>
              <a:uFillTx/>
              <a:latin typeface="Montserrat SemiBold" pitchFamily="2" charset="77"/>
              <a:cs typeface="Arial"/>
              <a:sym typeface="Arial"/>
            </a:endParaRPr>
          </a:p>
        </p:txBody>
      </p:sp>
      <p:sp>
        <p:nvSpPr>
          <p:cNvPr id="5" name="Rectangle">
            <a:extLst>
              <a:ext uri="{FF2B5EF4-FFF2-40B4-BE49-F238E27FC236}">
                <a16:creationId xmlns:a16="http://schemas.microsoft.com/office/drawing/2014/main" id="{BD6EF5B2-E66C-47A0-02C0-FB05B753C9BE}"/>
              </a:ext>
            </a:extLst>
          </p:cNvPr>
          <p:cNvSpPr/>
          <p:nvPr/>
        </p:nvSpPr>
        <p:spPr>
          <a:xfrm>
            <a:off x="4358544" y="1923859"/>
            <a:ext cx="3058246" cy="3149288"/>
          </a:xfrm>
          <a:prstGeom prst="rect">
            <a:avLst/>
          </a:prstGeom>
          <a:solidFill>
            <a:srgbClr val="407371"/>
          </a:solidFill>
          <a:ln w="101600">
            <a:noFill/>
            <a:miter lim="400000"/>
          </a:ln>
        </p:spPr>
        <p:txBody>
          <a:bodyPr lIns="50800" tIns="640080" rIns="50800" bIns="50800" anchor="t"/>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Montserrat Light" pitchFamily="2" charset="77"/>
                <a:cs typeface="Arial"/>
                <a:sym typeface="Arial"/>
              </a:rPr>
              <a:t>2</a:t>
            </a:r>
          </a:p>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lang="en-US" sz="2400" b="1" kern="0" dirty="0">
                <a:solidFill>
                  <a:srgbClr val="FFFFFF"/>
                </a:solidFill>
                <a:latin typeface="Montserrat" pitchFamily="2" charset="77"/>
                <a:cs typeface="Arial"/>
                <a:sym typeface="Arial"/>
              </a:rPr>
              <a:t>Perspective Matters</a:t>
            </a:r>
            <a:br>
              <a:rPr kumimoji="0" lang="en-US" sz="2400" b="0" i="0" u="none" strike="noStrike" kern="0" cap="none" spc="0" normalizeH="0" baseline="0" noProof="0" dirty="0">
                <a:ln>
                  <a:noFill/>
                </a:ln>
                <a:solidFill>
                  <a:srgbClr val="FFFFFF"/>
                </a:solidFill>
                <a:effectLst/>
                <a:uLnTx/>
                <a:uFillTx/>
                <a:latin typeface="Montserrat" pitchFamily="2" charset="77"/>
                <a:cs typeface="Arial"/>
                <a:sym typeface="Arial"/>
              </a:rPr>
            </a:br>
            <a:endParaRPr kumimoji="0" lang="en-US" sz="2400" b="0" i="0" u="none" strike="noStrike" kern="0" cap="none" spc="0" normalizeH="0" baseline="0" noProof="0" dirty="0">
              <a:ln>
                <a:noFill/>
              </a:ln>
              <a:solidFill>
                <a:srgbClr val="FFFFFF"/>
              </a:solidFill>
              <a:effectLst/>
              <a:uLnTx/>
              <a:uFillTx/>
              <a:latin typeface="Montserrat SemiBold" pitchFamily="2" charset="77"/>
              <a:cs typeface="Arial"/>
              <a:sym typeface="Arial"/>
            </a:endParaRPr>
          </a:p>
        </p:txBody>
      </p:sp>
      <p:sp>
        <p:nvSpPr>
          <p:cNvPr id="6" name="Rectangle">
            <a:extLst>
              <a:ext uri="{FF2B5EF4-FFF2-40B4-BE49-F238E27FC236}">
                <a16:creationId xmlns:a16="http://schemas.microsoft.com/office/drawing/2014/main" id="{A4414F96-EF41-D7DD-93F0-E2A96717092D}"/>
              </a:ext>
            </a:extLst>
          </p:cNvPr>
          <p:cNvSpPr/>
          <p:nvPr/>
        </p:nvSpPr>
        <p:spPr>
          <a:xfrm>
            <a:off x="8153400" y="1923859"/>
            <a:ext cx="3058246" cy="3149286"/>
          </a:xfrm>
          <a:prstGeom prst="rect">
            <a:avLst/>
          </a:prstGeom>
          <a:solidFill>
            <a:srgbClr val="407371"/>
          </a:solidFill>
          <a:ln w="101600">
            <a:noFill/>
            <a:miter lim="400000"/>
          </a:ln>
        </p:spPr>
        <p:txBody>
          <a:bodyPr lIns="50800" tIns="640080" rIns="50800" bIns="50800" anchor="t"/>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Montserrat Light" pitchFamily="2" charset="77"/>
                <a:cs typeface="Arial"/>
                <a:sym typeface="Arial"/>
              </a:rPr>
              <a:t>3</a:t>
            </a:r>
          </a:p>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lang="en-US" sz="2400" b="1" kern="0" dirty="0">
                <a:solidFill>
                  <a:srgbClr val="FFFFFF"/>
                </a:solidFill>
                <a:latin typeface="Montserrat" pitchFamily="2" charset="77"/>
                <a:cs typeface="Arial"/>
                <a:sym typeface="Arial"/>
              </a:rPr>
              <a:t>Diversification is Rewarded</a:t>
            </a:r>
            <a:endParaRPr kumimoji="0" lang="en-US" sz="2400" b="0" i="0" u="none" strike="noStrike" kern="0" cap="none" spc="0" normalizeH="0" baseline="0" noProof="0" dirty="0">
              <a:ln>
                <a:noFill/>
              </a:ln>
              <a:solidFill>
                <a:srgbClr val="FFFFFF"/>
              </a:solidFill>
              <a:effectLst/>
              <a:uLnTx/>
              <a:uFillTx/>
              <a:latin typeface="Montserrat SemiBold" pitchFamily="2" charset="77"/>
              <a:cs typeface="Arial"/>
              <a:sym typeface="Arial"/>
            </a:endParaRPr>
          </a:p>
        </p:txBody>
      </p:sp>
    </p:spTree>
    <p:extLst>
      <p:ext uri="{BB962C8B-B14F-4D97-AF65-F5344CB8AC3E}">
        <p14:creationId xmlns:p14="http://schemas.microsoft.com/office/powerpoint/2010/main" val="88134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6CB0C-51C4-7468-B9B1-1B03DEB2A302}"/>
              </a:ext>
            </a:extLst>
          </p:cNvPr>
          <p:cNvSpPr>
            <a:spLocks noGrp="1"/>
          </p:cNvSpPr>
          <p:nvPr>
            <p:ph type="title"/>
          </p:nvPr>
        </p:nvSpPr>
        <p:spPr/>
        <p:txBody>
          <a:bodyPr/>
          <a:lstStyle/>
          <a:p>
            <a:r>
              <a:rPr lang="en-US" dirty="0"/>
              <a:t>Bears Come Out of Hibernation</a:t>
            </a:r>
          </a:p>
        </p:txBody>
      </p:sp>
      <p:graphicFrame>
        <p:nvGraphicFramePr>
          <p:cNvPr id="16" name="Object 15">
            <a:extLst>
              <a:ext uri="{FF2B5EF4-FFF2-40B4-BE49-F238E27FC236}">
                <a16:creationId xmlns:a16="http://schemas.microsoft.com/office/drawing/2014/main" id="{1CF1E1E2-7D43-E736-F120-89F5F81F5A08}"/>
              </a:ext>
            </a:extLst>
          </p:cNvPr>
          <p:cNvGraphicFramePr>
            <a:graphicFrameLocks noChangeAspect="1"/>
          </p:cNvGraphicFramePr>
          <p:nvPr>
            <p:extLst>
              <p:ext uri="{D42A27DB-BD31-4B8C-83A1-F6EECF244321}">
                <p14:modId xmlns:p14="http://schemas.microsoft.com/office/powerpoint/2010/main" val="2232524788"/>
              </p:ext>
            </p:extLst>
          </p:nvPr>
        </p:nvGraphicFramePr>
        <p:xfrm>
          <a:off x="1932848" y="924365"/>
          <a:ext cx="8128000" cy="5272087"/>
        </p:xfrm>
        <a:graphic>
          <a:graphicData uri="http://schemas.openxmlformats.org/presentationml/2006/ole">
            <mc:AlternateContent xmlns:mc="http://schemas.openxmlformats.org/markup-compatibility/2006">
              <mc:Choice xmlns:v="urn:schemas-microsoft-com:vml" Requires="v">
                <p:oleObj name="ActiveGraph" r:id="rId3" imgW="8077276" imgH="5229122" progId="FDSCHART.FDSChartCtrlUnicode.1">
                  <p:embed/>
                </p:oleObj>
              </mc:Choice>
              <mc:Fallback>
                <p:oleObj name="ActiveGraph" r:id="rId3" imgW="8077276" imgH="5229122" progId="FDSCHART.FDSChartCtrlUnicode.1">
                  <p:embed/>
                  <p:pic>
                    <p:nvPicPr>
                      <p:cNvPr id="16" name="Object 15">
                        <a:extLst>
                          <a:ext uri="{FF2B5EF4-FFF2-40B4-BE49-F238E27FC236}">
                            <a16:creationId xmlns:a16="http://schemas.microsoft.com/office/drawing/2014/main" id="{1CF1E1E2-7D43-E736-F120-89F5F81F5A08}"/>
                          </a:ext>
                        </a:extLst>
                      </p:cNvPr>
                      <p:cNvPicPr/>
                      <p:nvPr/>
                    </p:nvPicPr>
                    <p:blipFill>
                      <a:blip r:embed="rId4"/>
                      <a:stretch>
                        <a:fillRect/>
                      </a:stretch>
                    </p:blipFill>
                    <p:spPr>
                      <a:xfrm>
                        <a:off x="1932848" y="924365"/>
                        <a:ext cx="8128000" cy="5272087"/>
                      </a:xfrm>
                      <a:prstGeom prst="rect">
                        <a:avLst/>
                      </a:prstGeom>
                    </p:spPr>
                  </p:pic>
                </p:oleObj>
              </mc:Fallback>
            </mc:AlternateContent>
          </a:graphicData>
        </a:graphic>
      </p:graphicFrame>
    </p:spTree>
    <p:extLst>
      <p:ext uri="{BB962C8B-B14F-4D97-AF65-F5344CB8AC3E}">
        <p14:creationId xmlns:p14="http://schemas.microsoft.com/office/powerpoint/2010/main" val="1460511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83AC92A-F3EB-FF07-A66A-5CB8DFC98CFD}"/>
              </a:ext>
            </a:extLst>
          </p:cNvPr>
          <p:cNvSpPr>
            <a:spLocks noGrp="1"/>
          </p:cNvSpPr>
          <p:nvPr>
            <p:ph type="title"/>
          </p:nvPr>
        </p:nvSpPr>
        <p:spPr>
          <a:xfrm>
            <a:off x="2315862" y="2924174"/>
            <a:ext cx="7560276" cy="1009651"/>
          </a:xfrm>
        </p:spPr>
        <p:txBody>
          <a:bodyPr>
            <a:normAutofit fontScale="90000"/>
          </a:bodyPr>
          <a:lstStyle/>
          <a:p>
            <a:r>
              <a:rPr lang="en-US" sz="4400" b="1" kern="0" dirty="0">
                <a:solidFill>
                  <a:srgbClr val="FFFFFF"/>
                </a:solidFill>
                <a:latin typeface="Montserrat" pitchFamily="2" charset="77"/>
                <a:cs typeface="Arial"/>
                <a:sym typeface="Arial"/>
              </a:rPr>
              <a:t>Diversification is Rewarded</a:t>
            </a:r>
            <a:endParaRPr lang="en-US" sz="4200" dirty="0"/>
          </a:p>
        </p:txBody>
      </p:sp>
    </p:spTree>
    <p:extLst>
      <p:ext uri="{BB962C8B-B14F-4D97-AF65-F5344CB8AC3E}">
        <p14:creationId xmlns:p14="http://schemas.microsoft.com/office/powerpoint/2010/main" val="1890119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87B1D-5168-9749-353A-CAF9C0078C9F}"/>
              </a:ext>
            </a:extLst>
          </p:cNvPr>
          <p:cNvSpPr>
            <a:spLocks noGrp="1"/>
          </p:cNvSpPr>
          <p:nvPr>
            <p:ph type="title"/>
          </p:nvPr>
        </p:nvSpPr>
        <p:spPr/>
        <p:txBody>
          <a:bodyPr/>
          <a:lstStyle/>
          <a:p>
            <a:r>
              <a:rPr lang="en-US" dirty="0"/>
              <a:t>International Stocks</a:t>
            </a:r>
          </a:p>
        </p:txBody>
      </p:sp>
      <p:graphicFrame>
        <p:nvGraphicFramePr>
          <p:cNvPr id="3" name="Object 2">
            <a:extLst>
              <a:ext uri="{FF2B5EF4-FFF2-40B4-BE49-F238E27FC236}">
                <a16:creationId xmlns:a16="http://schemas.microsoft.com/office/drawing/2014/main" id="{33995CDA-B465-63BB-0BBC-272F93BE82E7}"/>
              </a:ext>
            </a:extLst>
          </p:cNvPr>
          <p:cNvGraphicFramePr>
            <a:graphicFrameLocks noChangeAspect="1"/>
          </p:cNvGraphicFramePr>
          <p:nvPr>
            <p:extLst>
              <p:ext uri="{D42A27DB-BD31-4B8C-83A1-F6EECF244321}">
                <p14:modId xmlns:p14="http://schemas.microsoft.com/office/powerpoint/2010/main" val="3507462108"/>
              </p:ext>
            </p:extLst>
          </p:nvPr>
        </p:nvGraphicFramePr>
        <p:xfrm>
          <a:off x="2270918" y="837334"/>
          <a:ext cx="7650163" cy="5418137"/>
        </p:xfrm>
        <a:graphic>
          <a:graphicData uri="http://schemas.openxmlformats.org/presentationml/2006/ole">
            <mc:AlternateContent xmlns:mc="http://schemas.openxmlformats.org/markup-compatibility/2006">
              <mc:Choice xmlns:v="urn:schemas-microsoft-com:vml" Requires="v">
                <p:oleObj name="ActiveGraph" r:id="rId3" imgW="7600902" imgH="5381579" progId="FDSCHART.FDSChartCtrlUnicode.1">
                  <p:embed/>
                </p:oleObj>
              </mc:Choice>
              <mc:Fallback>
                <p:oleObj name="ActiveGraph" r:id="rId3" imgW="7600902" imgH="5381579" progId="FDSCHART.FDSChartCtrlUnicode.1">
                  <p:embed/>
                  <p:pic>
                    <p:nvPicPr>
                      <p:cNvPr id="3" name="Object 2">
                        <a:extLst>
                          <a:ext uri="{FF2B5EF4-FFF2-40B4-BE49-F238E27FC236}">
                            <a16:creationId xmlns:a16="http://schemas.microsoft.com/office/drawing/2014/main" id="{33995CDA-B465-63BB-0BBC-272F93BE82E7}"/>
                          </a:ext>
                        </a:extLst>
                      </p:cNvPr>
                      <p:cNvPicPr/>
                      <p:nvPr/>
                    </p:nvPicPr>
                    <p:blipFill>
                      <a:blip r:embed="rId4"/>
                      <a:stretch>
                        <a:fillRect/>
                      </a:stretch>
                    </p:blipFill>
                    <p:spPr>
                      <a:xfrm>
                        <a:off x="2270918" y="837334"/>
                        <a:ext cx="7650163" cy="5418137"/>
                      </a:xfrm>
                      <a:prstGeom prst="rect">
                        <a:avLst/>
                      </a:prstGeom>
                    </p:spPr>
                  </p:pic>
                </p:oleObj>
              </mc:Fallback>
            </mc:AlternateContent>
          </a:graphicData>
        </a:graphic>
      </p:graphicFrame>
    </p:spTree>
    <p:extLst>
      <p:ext uri="{BB962C8B-B14F-4D97-AF65-F5344CB8AC3E}">
        <p14:creationId xmlns:p14="http://schemas.microsoft.com/office/powerpoint/2010/main" val="752557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E2568-8FF2-DA78-1BF7-4CE63FA66FCC}"/>
              </a:ext>
            </a:extLst>
          </p:cNvPr>
          <p:cNvSpPr>
            <a:spLocks noGrp="1"/>
          </p:cNvSpPr>
          <p:nvPr>
            <p:ph type="title"/>
          </p:nvPr>
        </p:nvSpPr>
        <p:spPr/>
        <p:txBody>
          <a:bodyPr/>
          <a:lstStyle/>
          <a:p>
            <a:r>
              <a:rPr lang="en-US" dirty="0"/>
              <a:t>Value Stocks</a:t>
            </a:r>
          </a:p>
        </p:txBody>
      </p:sp>
      <p:graphicFrame>
        <p:nvGraphicFramePr>
          <p:cNvPr id="3" name="Object 2">
            <a:extLst>
              <a:ext uri="{FF2B5EF4-FFF2-40B4-BE49-F238E27FC236}">
                <a16:creationId xmlns:a16="http://schemas.microsoft.com/office/drawing/2014/main" id="{FDA47C8F-437B-5815-28DC-EC1FEAD8B650}"/>
              </a:ext>
            </a:extLst>
          </p:cNvPr>
          <p:cNvGraphicFramePr>
            <a:graphicFrameLocks noChangeAspect="1"/>
          </p:cNvGraphicFramePr>
          <p:nvPr>
            <p:extLst>
              <p:ext uri="{D42A27DB-BD31-4B8C-83A1-F6EECF244321}">
                <p14:modId xmlns:p14="http://schemas.microsoft.com/office/powerpoint/2010/main" val="141576445"/>
              </p:ext>
            </p:extLst>
          </p:nvPr>
        </p:nvGraphicFramePr>
        <p:xfrm>
          <a:off x="2032000" y="776288"/>
          <a:ext cx="8128000" cy="5303837"/>
        </p:xfrm>
        <a:graphic>
          <a:graphicData uri="http://schemas.openxmlformats.org/presentationml/2006/ole">
            <mc:AlternateContent xmlns:mc="http://schemas.openxmlformats.org/markup-compatibility/2006">
              <mc:Choice xmlns:v="urn:schemas-microsoft-com:vml" Requires="v">
                <p:oleObj name="ActiveGraph" r:id="rId3" imgW="8077276" imgH="5267314" progId="FDSCHART.FDSChartCtrlUnicode.1">
                  <p:embed/>
                </p:oleObj>
              </mc:Choice>
              <mc:Fallback>
                <p:oleObj name="ActiveGraph" r:id="rId3" imgW="8077276" imgH="5267314" progId="FDSCHART.FDSChartCtrlUnicode.1">
                  <p:embed/>
                  <p:pic>
                    <p:nvPicPr>
                      <p:cNvPr id="3" name="Object 2">
                        <a:extLst>
                          <a:ext uri="{FF2B5EF4-FFF2-40B4-BE49-F238E27FC236}">
                            <a16:creationId xmlns:a16="http://schemas.microsoft.com/office/drawing/2014/main" id="{FDA47C8F-437B-5815-28DC-EC1FEAD8B650}"/>
                          </a:ext>
                        </a:extLst>
                      </p:cNvPr>
                      <p:cNvPicPr/>
                      <p:nvPr/>
                    </p:nvPicPr>
                    <p:blipFill>
                      <a:blip r:embed="rId4"/>
                      <a:stretch>
                        <a:fillRect/>
                      </a:stretch>
                    </p:blipFill>
                    <p:spPr>
                      <a:xfrm>
                        <a:off x="2032000" y="776288"/>
                        <a:ext cx="8128000" cy="5303837"/>
                      </a:xfrm>
                      <a:prstGeom prst="rect">
                        <a:avLst/>
                      </a:prstGeom>
                    </p:spPr>
                  </p:pic>
                </p:oleObj>
              </mc:Fallback>
            </mc:AlternateContent>
          </a:graphicData>
        </a:graphic>
      </p:graphicFrame>
    </p:spTree>
    <p:extLst>
      <p:ext uri="{BB962C8B-B14F-4D97-AF65-F5344CB8AC3E}">
        <p14:creationId xmlns:p14="http://schemas.microsoft.com/office/powerpoint/2010/main" val="3745988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B70EF-038D-4863-ABDA-47529C574B3B}"/>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2A2ED495-2A5C-4F76-FD72-114C365E5AA7}"/>
              </a:ext>
            </a:extLst>
          </p:cNvPr>
          <p:cNvSpPr>
            <a:spLocks noGrp="1"/>
          </p:cNvSpPr>
          <p:nvPr>
            <p:ph type="ftr" sz="quarter" idx="10"/>
          </p:nvPr>
        </p:nvSpPr>
        <p:spPr>
          <a:xfrm>
            <a:off x="4791456" y="6251992"/>
            <a:ext cx="630517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800" i="1" dirty="0"/>
              <a:t>Source: Cetera Investment Management, FactSet, YCharts. The annual total return includes dividends. The annual max decline is the largest price decline in each calendar year. Return and max drawdown data based on closing prices. Data as of 12/31/2024</a:t>
            </a:r>
            <a:r>
              <a:rPr lang="en-US" i="1" dirty="0"/>
              <a:t>. </a:t>
            </a:r>
          </a:p>
        </p:txBody>
      </p:sp>
      <p:sp>
        <p:nvSpPr>
          <p:cNvPr id="7" name="Title 6">
            <a:extLst>
              <a:ext uri="{FF2B5EF4-FFF2-40B4-BE49-F238E27FC236}">
                <a16:creationId xmlns:a16="http://schemas.microsoft.com/office/drawing/2014/main" id="{03B5C1BE-6CC2-2A2F-CAD5-9A374FC7EB4C}"/>
              </a:ext>
            </a:extLst>
          </p:cNvPr>
          <p:cNvSpPr>
            <a:spLocks noGrp="1"/>
          </p:cNvSpPr>
          <p:nvPr>
            <p:ph type="title"/>
          </p:nvPr>
        </p:nvSpPr>
        <p:spPr>
          <a:xfrm>
            <a:off x="529116" y="147784"/>
            <a:ext cx="10142170" cy="601019"/>
          </a:xfrm>
        </p:spPr>
        <p:txBody>
          <a:bodyPr>
            <a:noAutofit/>
          </a:bodyPr>
          <a:lstStyle/>
          <a:p>
            <a:r>
              <a:rPr lang="en-US" dirty="0"/>
              <a:t>S&amp;P 500 Annual Total Return and Max Drawdown</a:t>
            </a:r>
          </a:p>
        </p:txBody>
      </p:sp>
      <p:graphicFrame>
        <p:nvGraphicFramePr>
          <p:cNvPr id="5" name="Chart 4">
            <a:extLst>
              <a:ext uri="{FF2B5EF4-FFF2-40B4-BE49-F238E27FC236}">
                <a16:creationId xmlns:a16="http://schemas.microsoft.com/office/drawing/2014/main" id="{14FC5DF2-1583-4854-8A23-55366A63DC5E}"/>
              </a:ext>
            </a:extLst>
          </p:cNvPr>
          <p:cNvGraphicFramePr>
            <a:graphicFrameLocks/>
          </p:cNvGraphicFramePr>
          <p:nvPr/>
        </p:nvGraphicFramePr>
        <p:xfrm>
          <a:off x="146304" y="428374"/>
          <a:ext cx="11910259" cy="59175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7549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5C318EC-A9CC-4AF6-AF29-2C88EE1C9B67}"/>
              </a:ext>
            </a:extLst>
          </p:cNvPr>
          <p:cNvSpPr>
            <a:spLocks noGrp="1"/>
          </p:cNvSpPr>
          <p:nvPr>
            <p:ph idx="1"/>
          </p:nvPr>
        </p:nvSpPr>
        <p:spPr>
          <a:xfrm>
            <a:off x="511629" y="337457"/>
            <a:ext cx="10772597" cy="6085201"/>
          </a:xfrm>
        </p:spPr>
        <p:txBody>
          <a:bodyPr>
            <a:normAutofit/>
          </a:bodyPr>
          <a:lstStyle/>
          <a:p>
            <a:pPr marL="0" indent="0" algn="ctr">
              <a:buNone/>
            </a:pPr>
            <a:endParaRPr lang="en-US" sz="9000" dirty="0">
              <a:solidFill>
                <a:srgbClr val="85216C"/>
              </a:solidFill>
            </a:endParaRPr>
          </a:p>
          <a:p>
            <a:pPr marL="0" indent="0" algn="ctr">
              <a:buNone/>
            </a:pPr>
            <a:r>
              <a:rPr lang="en-US" sz="9000" dirty="0">
                <a:solidFill>
                  <a:srgbClr val="407371"/>
                </a:solidFill>
              </a:rPr>
              <a:t>Thank You!</a:t>
            </a:r>
          </a:p>
          <a:p>
            <a:pPr marL="0" indent="0" algn="ctr">
              <a:buNone/>
            </a:pPr>
            <a:r>
              <a:rPr lang="en-US" sz="9000" dirty="0">
                <a:solidFill>
                  <a:srgbClr val="407371"/>
                </a:solidFill>
              </a:rPr>
              <a:t>Follow:@</a:t>
            </a:r>
            <a:r>
              <a:rPr lang="en-US" sz="9000" dirty="0">
                <a:solidFill>
                  <a:srgbClr val="407371"/>
                </a:solidFill>
                <a:hlinkClick r:id="rId3">
                  <a:extLst>
                    <a:ext uri="{A12FA001-AC4F-418D-AE19-62706E023703}">
                      <ahyp:hlinkClr xmlns:ahyp="http://schemas.microsoft.com/office/drawing/2018/hyperlinkcolor" val="tx"/>
                    </a:ext>
                  </a:extLst>
                </a:hlinkClick>
              </a:rPr>
              <a:t>ceteraIM</a:t>
            </a:r>
            <a:endParaRPr lang="en-US" sz="9000" dirty="0">
              <a:solidFill>
                <a:srgbClr val="407371"/>
              </a:solidFill>
            </a:endParaRPr>
          </a:p>
          <a:p>
            <a:pPr marL="0" indent="0" algn="ctr">
              <a:buNone/>
            </a:pPr>
            <a:endParaRPr lang="en-US" sz="2800" b="1" dirty="0">
              <a:solidFill>
                <a:srgbClr val="451970"/>
              </a:solidFill>
              <a:latin typeface="Georgia" panose="02040502050405020303" pitchFamily="18" charset="0"/>
            </a:endParaRPr>
          </a:p>
        </p:txBody>
      </p:sp>
    </p:spTree>
    <p:extLst>
      <p:ext uri="{BB962C8B-B14F-4D97-AF65-F5344CB8AC3E}">
        <p14:creationId xmlns:p14="http://schemas.microsoft.com/office/powerpoint/2010/main" val="1782643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C51AF1-3673-75CF-466D-F04659C630E1}"/>
              </a:ext>
            </a:extLst>
          </p:cNvPr>
          <p:cNvSpPr>
            <a:spLocks noGrp="1"/>
          </p:cNvSpPr>
          <p:nvPr>
            <p:ph type="title"/>
          </p:nvPr>
        </p:nvSpPr>
        <p:spPr>
          <a:xfrm>
            <a:off x="359046" y="67146"/>
            <a:ext cx="7560276" cy="506731"/>
          </a:xfrm>
        </p:spPr>
        <p:txBody>
          <a:bodyPr>
            <a:normAutofit/>
          </a:bodyPr>
          <a:lstStyle/>
          <a:p>
            <a:pPr algn="l">
              <a:lnSpc>
                <a:spcPct val="100000"/>
              </a:lnSpc>
              <a:spcBef>
                <a:spcPts val="0"/>
              </a:spcBef>
              <a:buClr>
                <a:srgbClr val="000000"/>
              </a:buClr>
              <a:buFont typeface="Arial"/>
            </a:pPr>
            <a:r>
              <a:rPr lang="en-US" sz="2400" dirty="0">
                <a:solidFill>
                  <a:schemeClr val="tx1"/>
                </a:solidFill>
                <a:ea typeface="Roboto Condensed" panose="02000000000000000000" pitchFamily="2" charset="0"/>
                <a:cs typeface="Times New Roman" panose="02020603050405020304" pitchFamily="18" charset="0"/>
                <a:sym typeface="Arial"/>
              </a:rPr>
              <a:t>Disclosures</a:t>
            </a:r>
          </a:p>
        </p:txBody>
      </p:sp>
      <p:sp>
        <p:nvSpPr>
          <p:cNvPr id="9" name="Content Placeholder 2">
            <a:extLst>
              <a:ext uri="{FF2B5EF4-FFF2-40B4-BE49-F238E27FC236}">
                <a16:creationId xmlns:a16="http://schemas.microsoft.com/office/drawing/2014/main" id="{68E9FD4E-9472-C97E-010B-56BB2A7C545F}"/>
              </a:ext>
            </a:extLst>
          </p:cNvPr>
          <p:cNvSpPr txBox="1">
            <a:spLocks/>
          </p:cNvSpPr>
          <p:nvPr/>
        </p:nvSpPr>
        <p:spPr>
          <a:xfrm>
            <a:off x="158262" y="680484"/>
            <a:ext cx="11728938" cy="5839188"/>
          </a:xfrm>
          <a:prstGeom prst="rect">
            <a:avLst/>
          </a:prstGeom>
        </p:spPr>
        <p:txBody>
          <a:bodyPr>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accent4"/>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accent4"/>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b="0" i="0" kern="1200">
                <a:solidFill>
                  <a:schemeClr val="accent4"/>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accent4"/>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pPr>
            <a:r>
              <a:rPr lang="en-US" altLang="en-US" sz="1300" b="1" dirty="0"/>
              <a:t>About Cetera® Investment Management</a:t>
            </a:r>
          </a:p>
          <a:p>
            <a:pPr algn="just">
              <a:spcBef>
                <a:spcPts val="0"/>
              </a:spcBef>
            </a:pPr>
            <a:r>
              <a:rPr lang="en-US" sz="1300" dirty="0">
                <a:ea typeface="Calibri" panose="020F0502020204030204" pitchFamily="34" charset="0"/>
              </a:rPr>
              <a:t>Cetera Investment Management LLC is an SEC registered investment adviser owned by Cetera Financial Group®. Cetera Investment Management provides market perspectives, portfolio guidance, model management, and other investment advice to its affiliated broker-dealers, dually registered broker-dealers and registered investment advisers.</a:t>
            </a:r>
          </a:p>
          <a:p>
            <a:pPr algn="just">
              <a:lnSpc>
                <a:spcPct val="100000"/>
              </a:lnSpc>
              <a:spcBef>
                <a:spcPts val="0"/>
              </a:spcBef>
            </a:pPr>
            <a:endParaRPr lang="en-US" altLang="en-US" sz="1300" dirty="0"/>
          </a:p>
          <a:p>
            <a:pPr algn="just">
              <a:lnSpc>
                <a:spcPct val="100000"/>
              </a:lnSpc>
              <a:spcBef>
                <a:spcPts val="0"/>
              </a:spcBef>
            </a:pPr>
            <a:r>
              <a:rPr lang="en-US" altLang="en-US" sz="1300" b="1" dirty="0"/>
              <a:t>About Cetera® Financial Group</a:t>
            </a:r>
          </a:p>
          <a:p>
            <a:pPr algn="just">
              <a:lnSpc>
                <a:spcPct val="100000"/>
              </a:lnSpc>
              <a:spcBef>
                <a:spcPts val="0"/>
              </a:spcBef>
            </a:pPr>
            <a:r>
              <a:rPr lang="en-US" altLang="en-US" sz="1300" dirty="0"/>
              <a:t>“Cetera Financial Group” refers to the network of independent retail firms encompassing, among others, Cetera Advisors LLC, Cetera Advisor Networks LLC, Cetera Investment Services LLC (marketed as Cetera Financial Institutions or Cetera Investors), and Cetera Financial Specialists LLC. All firms are members FINRA/SIPC. Located at 655 W. Broadway, 11th Floor, San Diego, CA 92101.</a:t>
            </a:r>
          </a:p>
          <a:p>
            <a:pPr algn="just">
              <a:lnSpc>
                <a:spcPct val="100000"/>
              </a:lnSpc>
              <a:spcBef>
                <a:spcPts val="0"/>
              </a:spcBef>
            </a:pPr>
            <a:endParaRPr lang="en-US" altLang="en-US" sz="1300" dirty="0"/>
          </a:p>
          <a:p>
            <a:pPr algn="just">
              <a:lnSpc>
                <a:spcPct val="100000"/>
              </a:lnSpc>
              <a:spcBef>
                <a:spcPts val="0"/>
              </a:spcBef>
            </a:pPr>
            <a:r>
              <a:rPr lang="en-US" sz="1300" b="1" dirty="0"/>
              <a:t>About </a:t>
            </a:r>
            <a:r>
              <a:rPr lang="en-US" sz="1300" b="1" dirty="0" err="1"/>
              <a:t>Avantax</a:t>
            </a:r>
            <a:endParaRPr lang="en-US" sz="1300" b="1" dirty="0"/>
          </a:p>
          <a:p>
            <a:pPr algn="just">
              <a:lnSpc>
                <a:spcPct val="100000"/>
              </a:lnSpc>
              <a:spcBef>
                <a:spcPts val="0"/>
              </a:spcBef>
            </a:pPr>
            <a:r>
              <a:rPr lang="en-US" sz="1300" dirty="0" err="1"/>
              <a:t>Avantax</a:t>
            </a:r>
            <a:r>
              <a:rPr lang="en-US" sz="1300" dirty="0"/>
              <a:t>, Inc. (</a:t>
            </a:r>
            <a:r>
              <a:rPr lang="en-US" sz="1300" dirty="0" err="1"/>
              <a:t>Avantax</a:t>
            </a:r>
            <a:r>
              <a:rPr lang="en-US" sz="1300" dirty="0"/>
              <a:t>) is a wholly owned subsidiary of </a:t>
            </a:r>
            <a:r>
              <a:rPr lang="en-US" sz="1300" dirty="0" err="1"/>
              <a:t>Aretec</a:t>
            </a:r>
            <a:r>
              <a:rPr lang="en-US" sz="1300" dirty="0"/>
              <a:t> Group, Inc. (dba Cetera Holdings). </a:t>
            </a:r>
            <a:r>
              <a:rPr lang="en-US" sz="1300" dirty="0" err="1"/>
              <a:t>Avantax</a:t>
            </a:r>
            <a:r>
              <a:rPr lang="en-US" sz="1300" dirty="0"/>
              <a:t> is a unique community within Cetera Holdings, delivering tax-intelligent wealth management solutions for financial professionals, tax professionals, and CPA firms. </a:t>
            </a:r>
          </a:p>
          <a:p>
            <a:pPr algn="just">
              <a:lnSpc>
                <a:spcPct val="100000"/>
              </a:lnSpc>
              <a:spcBef>
                <a:spcPts val="0"/>
              </a:spcBef>
            </a:pPr>
            <a:endParaRPr lang="en-US" sz="1300" dirty="0"/>
          </a:p>
          <a:p>
            <a:pPr algn="just">
              <a:lnSpc>
                <a:spcPct val="100000"/>
              </a:lnSpc>
              <a:spcBef>
                <a:spcPts val="0"/>
              </a:spcBef>
            </a:pPr>
            <a:r>
              <a:rPr lang="en-US" sz="1300" dirty="0" err="1"/>
              <a:t>Avantax</a:t>
            </a:r>
            <a:r>
              <a:rPr lang="en-US" sz="1300" dirty="0"/>
              <a:t> operates two distinct, but related, models within its business: the independent Financial Professional model and the employee-based model. The independent Financial Professional model, known as </a:t>
            </a:r>
            <a:r>
              <a:rPr lang="en-US" sz="1300" dirty="0" err="1"/>
              <a:t>Avantax</a:t>
            </a:r>
            <a:r>
              <a:rPr lang="en-US" sz="1300" dirty="0"/>
              <a:t> Wealth Management®, works with a nationwide network of Financial Professionals operating as independent contractors. </a:t>
            </a:r>
            <a:r>
              <a:rPr lang="en-US" sz="1300" dirty="0" err="1"/>
              <a:t>Avantax</a:t>
            </a:r>
            <a:r>
              <a:rPr lang="en-US" sz="1300" dirty="0"/>
              <a:t> Wealth Management offers its services through its registered broker-dealer, </a:t>
            </a:r>
            <a:r>
              <a:rPr lang="en-US" sz="1300" dirty="0" err="1"/>
              <a:t>Avantax</a:t>
            </a:r>
            <a:r>
              <a:rPr lang="en-US" sz="1300" dirty="0"/>
              <a:t> Investment Services, Inc., Member FINRA/SIPC, registered investment advisor (RIA), </a:t>
            </a:r>
            <a:r>
              <a:rPr lang="en-US" sz="1300" dirty="0" err="1"/>
              <a:t>Avantax</a:t>
            </a:r>
            <a:r>
              <a:rPr lang="en-US" sz="1300" dirty="0"/>
              <a:t> Advisory Services, Inc., and insurance agency subsidiaries.</a:t>
            </a:r>
          </a:p>
          <a:p>
            <a:pPr algn="just">
              <a:lnSpc>
                <a:spcPct val="100000"/>
              </a:lnSpc>
              <a:spcBef>
                <a:spcPts val="0"/>
              </a:spcBef>
            </a:pPr>
            <a:endParaRPr lang="en-US" sz="1300" dirty="0"/>
          </a:p>
          <a:p>
            <a:pPr algn="just">
              <a:lnSpc>
                <a:spcPct val="100000"/>
              </a:lnSpc>
              <a:spcBef>
                <a:spcPts val="0"/>
              </a:spcBef>
            </a:pPr>
            <a:r>
              <a:rPr lang="en-US" sz="1300" dirty="0"/>
              <a:t>The employee-based model, known as </a:t>
            </a:r>
            <a:r>
              <a:rPr lang="en-US" sz="1300" dirty="0" err="1"/>
              <a:t>Avantax</a:t>
            </a:r>
            <a:r>
              <a:rPr lang="en-US" sz="1300" dirty="0"/>
              <a:t> Planning Partners℠, offers services through its RIA, insurance agency, and affiliated broker-dealer, </a:t>
            </a:r>
            <a:r>
              <a:rPr lang="en-US" sz="1300" dirty="0" err="1"/>
              <a:t>Avantax</a:t>
            </a:r>
            <a:r>
              <a:rPr lang="en-US" sz="1300" dirty="0"/>
              <a:t> Investment Services, Inc. </a:t>
            </a:r>
            <a:r>
              <a:rPr lang="en-US" sz="1300" dirty="0" err="1"/>
              <a:t>Avantax</a:t>
            </a:r>
            <a:r>
              <a:rPr lang="en-US" sz="1300" dirty="0"/>
              <a:t> Planning Partners collaborates with CPA firms to provide their consumer and small-business clients with holistic financial planning and advisory services.</a:t>
            </a:r>
          </a:p>
          <a:p>
            <a:pPr algn="just">
              <a:lnSpc>
                <a:spcPct val="100000"/>
              </a:lnSpc>
              <a:spcBef>
                <a:spcPts val="0"/>
              </a:spcBef>
            </a:pPr>
            <a:r>
              <a:rPr lang="en-US" sz="1300" dirty="0" err="1"/>
              <a:t>Avantax</a:t>
            </a:r>
            <a:r>
              <a:rPr lang="en-US" sz="1300" dirty="0"/>
              <a:t> Investment Services, Inc. is located at 3200 Olympus Blvd, Suite 100, Dallas, TX, 75019. </a:t>
            </a:r>
            <a:r>
              <a:rPr lang="en-US" sz="1300" dirty="0" err="1"/>
              <a:t>Avantax</a:t>
            </a:r>
            <a:r>
              <a:rPr lang="en-US" sz="1300" dirty="0"/>
              <a:t> and Cetera Financial Group are under common ownership. For additional information, please visit www.avantax.com.</a:t>
            </a:r>
          </a:p>
          <a:p>
            <a:pPr algn="just">
              <a:lnSpc>
                <a:spcPct val="100000"/>
              </a:lnSpc>
              <a:spcBef>
                <a:spcPts val="0"/>
              </a:spcBef>
            </a:pPr>
            <a:endParaRPr lang="en-US" altLang="en-US" sz="1300" dirty="0"/>
          </a:p>
          <a:p>
            <a:pPr algn="just">
              <a:lnSpc>
                <a:spcPct val="100000"/>
              </a:lnSpc>
              <a:spcBef>
                <a:spcPts val="0"/>
              </a:spcBef>
            </a:pPr>
            <a:r>
              <a:rPr lang="en-US" altLang="en-US" sz="1300" dirty="0"/>
              <a:t>Individuals affiliated with Cetera firms are either Registered Representatives who offer only brokerage services and receive transaction-based compensation (commissions), Investment Adviser Representatives who offer only investment advisory services and receive fees based on assets, or both Registered Representatives and Investment Adviser Representatives, who can offer both types of services.</a:t>
            </a:r>
          </a:p>
          <a:p>
            <a:pPr algn="just">
              <a:lnSpc>
                <a:spcPct val="100000"/>
              </a:lnSpc>
              <a:spcBef>
                <a:spcPts val="0"/>
              </a:spcBef>
            </a:pPr>
            <a:endParaRPr lang="en-US" sz="1300" dirty="0"/>
          </a:p>
          <a:p>
            <a:pPr algn="just">
              <a:lnSpc>
                <a:spcPct val="100000"/>
              </a:lnSpc>
              <a:spcBef>
                <a:spcPts val="0"/>
              </a:spcBef>
            </a:pPr>
            <a:r>
              <a:rPr lang="en-US" sz="1300" dirty="0"/>
              <a:t>For more information about Cetera Investment Management, please reference the Cetera Investment Management LLC Form ADV disclosure brochure and the disclosure brochure for the registered investment adviser your adviser is registered with. Please consult with your adviser for his or her specific firm registrations and programs available.</a:t>
            </a:r>
          </a:p>
          <a:p>
            <a:pPr algn="just">
              <a:lnSpc>
                <a:spcPct val="100000"/>
              </a:lnSpc>
              <a:spcBef>
                <a:spcPts val="0"/>
              </a:spcBef>
            </a:pPr>
            <a:endParaRPr lang="en-US" sz="1300" dirty="0"/>
          </a:p>
          <a:p>
            <a:pPr algn="just">
              <a:lnSpc>
                <a:spcPct val="100000"/>
              </a:lnSpc>
              <a:spcBef>
                <a:spcPts val="0"/>
              </a:spcBef>
            </a:pPr>
            <a:r>
              <a:rPr lang="en-US" sz="1300" dirty="0"/>
              <a:t>No independent analysis has been performed and the material should not be construed as investment advice. Investment decisions should not be based on this material since the information contained here is a singular update, and prudent investment decisions require the analysis of a much broader collection of facts and context. All information is believed to be from reliable sources; however, we make no representation as to its completeness or accuracy. The opinions expressed are as of the date published and may change without notice. Any forward-looking statements are based on assumptions, may not materialize, and are subject to revision.</a:t>
            </a:r>
          </a:p>
          <a:p>
            <a:pPr algn="just"/>
            <a:r>
              <a:rPr lang="en-US" sz="1300" dirty="0"/>
              <a:t>All economic and performance information is historical and not indicative of future results. The market indices discussed are not actively managed. Investors cannot directly invest in unmanaged indices. Please consult your financial advisor for more information.</a:t>
            </a:r>
          </a:p>
          <a:p>
            <a:pPr algn="just"/>
            <a:r>
              <a:rPr lang="en-US" sz="1300" dirty="0"/>
              <a:t>Additional risks are associated with international investing, such as currency fluctuations, political and economic instability, and differences in accounting standards.</a:t>
            </a:r>
          </a:p>
          <a:p>
            <a:pPr algn="just"/>
            <a:r>
              <a:rPr lang="en-US" sz="1300" dirty="0"/>
              <a:t>A diversified portfolio does not assure a profit or protect against loss in a declining market.</a:t>
            </a:r>
            <a:endParaRPr lang="en-US" altLang="en-US" sz="1300" dirty="0"/>
          </a:p>
          <a:p>
            <a:pPr algn="just">
              <a:lnSpc>
                <a:spcPct val="100000"/>
              </a:lnSpc>
              <a:spcBef>
                <a:spcPts val="0"/>
              </a:spcBef>
            </a:pPr>
            <a:endParaRPr lang="en-US" altLang="en-US" dirty="0"/>
          </a:p>
        </p:txBody>
      </p:sp>
    </p:spTree>
    <p:extLst>
      <p:ext uri="{BB962C8B-B14F-4D97-AF65-F5344CB8AC3E}">
        <p14:creationId xmlns:p14="http://schemas.microsoft.com/office/powerpoint/2010/main" val="2275580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C51AF1-3673-75CF-466D-F04659C630E1}"/>
              </a:ext>
            </a:extLst>
          </p:cNvPr>
          <p:cNvSpPr>
            <a:spLocks noGrp="1"/>
          </p:cNvSpPr>
          <p:nvPr>
            <p:ph type="title"/>
          </p:nvPr>
        </p:nvSpPr>
        <p:spPr>
          <a:xfrm>
            <a:off x="359046" y="67146"/>
            <a:ext cx="7560276" cy="506731"/>
          </a:xfrm>
        </p:spPr>
        <p:txBody>
          <a:bodyPr>
            <a:normAutofit/>
          </a:bodyPr>
          <a:lstStyle/>
          <a:p>
            <a:pPr algn="l">
              <a:lnSpc>
                <a:spcPct val="100000"/>
              </a:lnSpc>
              <a:spcBef>
                <a:spcPts val="0"/>
              </a:spcBef>
              <a:buClr>
                <a:srgbClr val="000000"/>
              </a:buClr>
              <a:buFont typeface="Arial"/>
            </a:pPr>
            <a:r>
              <a:rPr lang="en-US" sz="2400" dirty="0">
                <a:solidFill>
                  <a:schemeClr val="tx1"/>
                </a:solidFill>
                <a:ea typeface="Roboto Condensed" panose="02000000000000000000" pitchFamily="2" charset="0"/>
                <a:cs typeface="Times New Roman" panose="02020603050405020304" pitchFamily="18" charset="0"/>
                <a:sym typeface="Arial"/>
              </a:rPr>
              <a:t>Glossary</a:t>
            </a:r>
          </a:p>
        </p:txBody>
      </p:sp>
      <p:sp>
        <p:nvSpPr>
          <p:cNvPr id="9" name="Content Placeholder 2">
            <a:extLst>
              <a:ext uri="{FF2B5EF4-FFF2-40B4-BE49-F238E27FC236}">
                <a16:creationId xmlns:a16="http://schemas.microsoft.com/office/drawing/2014/main" id="{68E9FD4E-9472-C97E-010B-56BB2A7C545F}"/>
              </a:ext>
            </a:extLst>
          </p:cNvPr>
          <p:cNvSpPr txBox="1">
            <a:spLocks/>
          </p:cNvSpPr>
          <p:nvPr/>
        </p:nvSpPr>
        <p:spPr>
          <a:xfrm>
            <a:off x="158262" y="712380"/>
            <a:ext cx="11728938" cy="5807291"/>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accent4"/>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accent4"/>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b="0" i="0" kern="1200">
                <a:solidFill>
                  <a:schemeClr val="accent4"/>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a:solidFill>
                  <a:schemeClr val="accent4"/>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pPr>
            <a:r>
              <a:rPr lang="en-US" altLang="en-US" dirty="0"/>
              <a:t>The S&amp;P 500 is an index of 505 stocks chosen for market size, liquidity and industry grouping (among other factors) designed to be a leading indicator of U.S. equities and is meant to reflect the risk/return characteristics of the large cap universe. </a:t>
            </a:r>
          </a:p>
          <a:p>
            <a:pPr algn="just">
              <a:spcBef>
                <a:spcPts val="0"/>
              </a:spcBef>
            </a:pPr>
            <a:endParaRPr lang="en-US" altLang="en-US" dirty="0"/>
          </a:p>
          <a:p>
            <a:pPr algn="just">
              <a:spcBef>
                <a:spcPts val="0"/>
              </a:spcBef>
            </a:pPr>
            <a:r>
              <a:rPr lang="en-US" altLang="en-US" dirty="0"/>
              <a:t>The Russell 1000 Growth Index measures the performance of the large-cap growth segment of the U.S. equity universe. It includes those Russell 1000 Index companies with higher price-to-book ratios and higher forecasted growth values.</a:t>
            </a:r>
          </a:p>
          <a:p>
            <a:pPr algn="just">
              <a:spcBef>
                <a:spcPts val="0"/>
              </a:spcBef>
            </a:pPr>
            <a:endParaRPr lang="en-US" altLang="en-US" dirty="0"/>
          </a:p>
          <a:p>
            <a:pPr algn="just">
              <a:spcBef>
                <a:spcPts val="0"/>
              </a:spcBef>
            </a:pPr>
            <a:r>
              <a:rPr lang="en-US" altLang="en-US" dirty="0"/>
              <a:t>The Russell 1000 Value Index measures the performance of the large-cap value segment of the U.S. equity universe. It includes those Russell 1000 Index companies with lower price-to-book ratios and lower forecasted growth values.</a:t>
            </a:r>
          </a:p>
          <a:p>
            <a:pPr algn="just">
              <a:spcBef>
                <a:spcPts val="0"/>
              </a:spcBef>
            </a:pPr>
            <a:endParaRPr lang="en-US" altLang="en-US" dirty="0"/>
          </a:p>
          <a:p>
            <a:pPr algn="just">
              <a:spcBef>
                <a:spcPts val="0"/>
              </a:spcBef>
            </a:pPr>
            <a:r>
              <a:rPr lang="en-US" altLang="en-US" dirty="0"/>
              <a:t>The Chicago Board Options Exchange (CBOE) Volatility Index, commonly known by its ticker symbol VIX, is a measure of the stock market's expectation of volatility implied by S&amp;P 500 index options.</a:t>
            </a:r>
          </a:p>
          <a:p>
            <a:pPr algn="just">
              <a:spcBef>
                <a:spcPts val="0"/>
              </a:spcBef>
            </a:pPr>
            <a:endParaRPr lang="en-US" altLang="en-US" dirty="0"/>
          </a:p>
          <a:p>
            <a:pPr algn="just">
              <a:spcBef>
                <a:spcPts val="0"/>
              </a:spcBef>
            </a:pPr>
            <a:r>
              <a:rPr lang="en-US" altLang="en-US" dirty="0"/>
              <a:t>The Bloomberg Barclays US Aggregate Bond Index is a broad based flagship benchmark that measures the investment grade, US dollar-denominated, fixed-rate taxable bond market. Eligible bonds must have at least one year until final maturity, but the index holdings have a fluctuating average life of around 8.25 years. This total return index is unhedged and rebalances monthly.</a:t>
            </a:r>
          </a:p>
          <a:p>
            <a:pPr algn="just">
              <a:spcBef>
                <a:spcPts val="0"/>
              </a:spcBef>
            </a:pPr>
            <a:endParaRPr lang="en-US" altLang="en-US" dirty="0"/>
          </a:p>
          <a:p>
            <a:pPr algn="just">
              <a:spcBef>
                <a:spcPts val="0"/>
              </a:spcBef>
            </a:pPr>
            <a:r>
              <a:rPr lang="en-US" altLang="en-US" dirty="0"/>
              <a:t>The ICE </a:t>
            </a:r>
            <a:r>
              <a:rPr lang="en-US" altLang="en-US" dirty="0" err="1"/>
              <a:t>BofA</a:t>
            </a:r>
            <a:r>
              <a:rPr lang="en-US" altLang="en-US" dirty="0"/>
              <a:t> US High Yield Index tracks the performance of US dollar denominated below investment grade rated corporate debt publicly issued in the U.S. domestic market. To qualify for inclusion in the index, securities must have a below investment grade rating (based on an average of Moody's, S&amp;P, and Fitch) and an investment grade rated country of risk (based on an average of Moody's, S&amp;P, and Fitch foreign currency long term sovereign debt ratings). Each security must have greater than 1 year of remaining maturity, a fixed coupon schedule, and a minimum amount outstanding of $100 million.</a:t>
            </a:r>
          </a:p>
          <a:p>
            <a:pPr algn="just">
              <a:spcBef>
                <a:spcPts val="0"/>
              </a:spcBef>
            </a:pPr>
            <a:endParaRPr lang="en-US" altLang="en-US" dirty="0"/>
          </a:p>
          <a:p>
            <a:pPr algn="just">
              <a:spcBef>
                <a:spcPts val="0"/>
              </a:spcBef>
            </a:pPr>
            <a:r>
              <a:rPr lang="en-US" altLang="en-US" dirty="0"/>
              <a:t>The Nasdaq Composite Index is a large, broad-based, market-cap-weighted index of more than 2,500 common equities listed on the Nasdaq stock exchange. It is often seen as a stand-in for the technology sector and its performance. </a:t>
            </a:r>
          </a:p>
          <a:p>
            <a:pPr algn="just">
              <a:lnSpc>
                <a:spcPct val="100000"/>
              </a:lnSpc>
              <a:spcBef>
                <a:spcPts val="0"/>
              </a:spcBef>
            </a:pPr>
            <a:endParaRPr lang="en-US" altLang="en-US" dirty="0"/>
          </a:p>
        </p:txBody>
      </p:sp>
    </p:spTree>
    <p:extLst>
      <p:ext uri="{BB962C8B-B14F-4D97-AF65-F5344CB8AC3E}">
        <p14:creationId xmlns:p14="http://schemas.microsoft.com/office/powerpoint/2010/main" val="592800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83AC92A-F3EB-FF07-A66A-5CB8DFC98CFD}"/>
              </a:ext>
            </a:extLst>
          </p:cNvPr>
          <p:cNvSpPr>
            <a:spLocks noGrp="1"/>
          </p:cNvSpPr>
          <p:nvPr>
            <p:ph type="title"/>
          </p:nvPr>
        </p:nvSpPr>
        <p:spPr>
          <a:xfrm>
            <a:off x="2315862" y="2313432"/>
            <a:ext cx="7560276" cy="1199769"/>
          </a:xfrm>
        </p:spPr>
        <p:txBody>
          <a:bodyPr>
            <a:normAutofit/>
          </a:bodyPr>
          <a:lstStyle/>
          <a:p>
            <a:r>
              <a:rPr lang="en-US" sz="3200" dirty="0"/>
              <a:t>Lack Of Confidence</a:t>
            </a:r>
            <a:endParaRPr lang="en-US" sz="4200" dirty="0"/>
          </a:p>
        </p:txBody>
      </p:sp>
    </p:spTree>
    <p:extLst>
      <p:ext uri="{BB962C8B-B14F-4D97-AF65-F5344CB8AC3E}">
        <p14:creationId xmlns:p14="http://schemas.microsoft.com/office/powerpoint/2010/main" val="364159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B2F08-B23F-F073-5676-BD8B63DD1773}"/>
              </a:ext>
            </a:extLst>
          </p:cNvPr>
          <p:cNvSpPr>
            <a:spLocks noGrp="1"/>
          </p:cNvSpPr>
          <p:nvPr>
            <p:ph type="title"/>
          </p:nvPr>
        </p:nvSpPr>
        <p:spPr/>
        <p:txBody>
          <a:bodyPr/>
          <a:lstStyle/>
          <a:p>
            <a:r>
              <a:rPr lang="en-US" dirty="0"/>
              <a:t>Questioning AI Spending</a:t>
            </a:r>
          </a:p>
        </p:txBody>
      </p:sp>
      <p:pic>
        <p:nvPicPr>
          <p:cNvPr id="2050" name="Picture 2">
            <a:extLst>
              <a:ext uri="{FF2B5EF4-FFF2-40B4-BE49-F238E27FC236}">
                <a16:creationId xmlns:a16="http://schemas.microsoft.com/office/drawing/2014/main" id="{62E78EF2-2A49-B958-F9FC-B62D91A6AA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0578" y="1724657"/>
            <a:ext cx="7620000" cy="362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776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3775A-0449-3D0C-2C16-8C779F8D50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CF28FC-A99B-B931-7262-007D3C4B6B4B}"/>
              </a:ext>
            </a:extLst>
          </p:cNvPr>
          <p:cNvSpPr>
            <a:spLocks noGrp="1"/>
          </p:cNvSpPr>
          <p:nvPr>
            <p:ph type="title"/>
          </p:nvPr>
        </p:nvSpPr>
        <p:spPr/>
        <p:txBody>
          <a:bodyPr/>
          <a:lstStyle/>
          <a:p>
            <a:r>
              <a:rPr lang="en-US" dirty="0"/>
              <a:t>Uncertainty Around Tariffs</a:t>
            </a:r>
          </a:p>
        </p:txBody>
      </p:sp>
      <p:graphicFrame>
        <p:nvGraphicFramePr>
          <p:cNvPr id="3" name="Object 2">
            <a:extLst>
              <a:ext uri="{FF2B5EF4-FFF2-40B4-BE49-F238E27FC236}">
                <a16:creationId xmlns:a16="http://schemas.microsoft.com/office/drawing/2014/main" id="{56CBBCE0-7986-4DC0-A7ED-3C414DB8F7AD}"/>
              </a:ext>
            </a:extLst>
          </p:cNvPr>
          <p:cNvGraphicFramePr>
            <a:graphicFrameLocks noChangeAspect="1"/>
          </p:cNvGraphicFramePr>
          <p:nvPr>
            <p:extLst>
              <p:ext uri="{D42A27DB-BD31-4B8C-83A1-F6EECF244321}">
                <p14:modId xmlns:p14="http://schemas.microsoft.com/office/powerpoint/2010/main" val="3431410957"/>
              </p:ext>
            </p:extLst>
          </p:nvPr>
        </p:nvGraphicFramePr>
        <p:xfrm>
          <a:off x="2270918" y="719931"/>
          <a:ext cx="7650163" cy="5418137"/>
        </p:xfrm>
        <a:graphic>
          <a:graphicData uri="http://schemas.openxmlformats.org/presentationml/2006/ole">
            <mc:AlternateContent xmlns:mc="http://schemas.openxmlformats.org/markup-compatibility/2006">
              <mc:Choice xmlns:v="urn:schemas-microsoft-com:vml" Requires="v">
                <p:oleObj name="ActiveGraph" r:id="rId3" imgW="7600902" imgH="5381579" progId="FDSCHART.FDSChartCtrlUnicode.1">
                  <p:embed/>
                </p:oleObj>
              </mc:Choice>
              <mc:Fallback>
                <p:oleObj name="ActiveGraph" r:id="rId3" imgW="7600902" imgH="5381579" progId="FDSCHART.FDSChartCtrlUnicode.1">
                  <p:embed/>
                  <p:pic>
                    <p:nvPicPr>
                      <p:cNvPr id="3" name="Object 2">
                        <a:extLst>
                          <a:ext uri="{FF2B5EF4-FFF2-40B4-BE49-F238E27FC236}">
                            <a16:creationId xmlns:a16="http://schemas.microsoft.com/office/drawing/2014/main" id="{56CBBCE0-7986-4DC0-A7ED-3C414DB8F7AD}"/>
                          </a:ext>
                        </a:extLst>
                      </p:cNvPr>
                      <p:cNvPicPr/>
                      <p:nvPr/>
                    </p:nvPicPr>
                    <p:blipFill>
                      <a:blip r:embed="rId4"/>
                      <a:stretch>
                        <a:fillRect/>
                      </a:stretch>
                    </p:blipFill>
                    <p:spPr>
                      <a:xfrm>
                        <a:off x="2270918" y="719931"/>
                        <a:ext cx="7650163" cy="5418137"/>
                      </a:xfrm>
                      <a:prstGeom prst="rect">
                        <a:avLst/>
                      </a:prstGeom>
                    </p:spPr>
                  </p:pic>
                </p:oleObj>
              </mc:Fallback>
            </mc:AlternateContent>
          </a:graphicData>
        </a:graphic>
      </p:graphicFrame>
    </p:spTree>
    <p:extLst>
      <p:ext uri="{BB962C8B-B14F-4D97-AF65-F5344CB8AC3E}">
        <p14:creationId xmlns:p14="http://schemas.microsoft.com/office/powerpoint/2010/main" val="4241997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46119-5BE5-CF74-1797-444BCF5375DB}"/>
              </a:ext>
            </a:extLst>
          </p:cNvPr>
          <p:cNvSpPr>
            <a:spLocks noGrp="1"/>
          </p:cNvSpPr>
          <p:nvPr>
            <p:ph type="title"/>
          </p:nvPr>
        </p:nvSpPr>
        <p:spPr/>
        <p:txBody>
          <a:bodyPr/>
          <a:lstStyle/>
          <a:p>
            <a:r>
              <a:rPr lang="en-US" dirty="0"/>
              <a:t>Government Spending</a:t>
            </a:r>
          </a:p>
        </p:txBody>
      </p:sp>
      <p:pic>
        <p:nvPicPr>
          <p:cNvPr id="5" name="Picture 4">
            <a:extLst>
              <a:ext uri="{FF2B5EF4-FFF2-40B4-BE49-F238E27FC236}">
                <a16:creationId xmlns:a16="http://schemas.microsoft.com/office/drawing/2014/main" id="{FDF8C2DC-7FF1-D025-E66C-C8C038768475}"/>
              </a:ext>
            </a:extLst>
          </p:cNvPr>
          <p:cNvPicPr>
            <a:picLocks noChangeAspect="1"/>
          </p:cNvPicPr>
          <p:nvPr/>
        </p:nvPicPr>
        <p:blipFill>
          <a:blip r:embed="rId3"/>
          <a:stretch>
            <a:fillRect/>
          </a:stretch>
        </p:blipFill>
        <p:spPr>
          <a:xfrm>
            <a:off x="2997104" y="837334"/>
            <a:ext cx="6352958" cy="5208771"/>
          </a:xfrm>
          <a:prstGeom prst="rect">
            <a:avLst/>
          </a:prstGeom>
        </p:spPr>
      </p:pic>
    </p:spTree>
    <p:extLst>
      <p:ext uri="{BB962C8B-B14F-4D97-AF65-F5344CB8AC3E}">
        <p14:creationId xmlns:p14="http://schemas.microsoft.com/office/powerpoint/2010/main" val="1864608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E2999-2C62-091F-A846-535ACF0CEBFB}"/>
              </a:ext>
            </a:extLst>
          </p:cNvPr>
          <p:cNvSpPr>
            <a:spLocks noGrp="1"/>
          </p:cNvSpPr>
          <p:nvPr>
            <p:ph type="title"/>
          </p:nvPr>
        </p:nvSpPr>
        <p:spPr/>
        <p:txBody>
          <a:bodyPr/>
          <a:lstStyle/>
          <a:p>
            <a:r>
              <a:rPr lang="en-US" dirty="0"/>
              <a:t>Job Cuts</a:t>
            </a:r>
          </a:p>
        </p:txBody>
      </p:sp>
      <p:graphicFrame>
        <p:nvGraphicFramePr>
          <p:cNvPr id="4" name="Object 3">
            <a:extLst>
              <a:ext uri="{FF2B5EF4-FFF2-40B4-BE49-F238E27FC236}">
                <a16:creationId xmlns:a16="http://schemas.microsoft.com/office/drawing/2014/main" id="{6E481948-4699-E20F-E180-1BBAB0B755FD}"/>
              </a:ext>
            </a:extLst>
          </p:cNvPr>
          <p:cNvGraphicFramePr>
            <a:graphicFrameLocks noChangeAspect="1"/>
          </p:cNvGraphicFramePr>
          <p:nvPr>
            <p:extLst>
              <p:ext uri="{D42A27DB-BD31-4B8C-83A1-F6EECF244321}">
                <p14:modId xmlns:p14="http://schemas.microsoft.com/office/powerpoint/2010/main" val="1790678156"/>
              </p:ext>
            </p:extLst>
          </p:nvPr>
        </p:nvGraphicFramePr>
        <p:xfrm>
          <a:off x="2032000" y="987398"/>
          <a:ext cx="8128000" cy="5316537"/>
        </p:xfrm>
        <a:graphic>
          <a:graphicData uri="http://schemas.openxmlformats.org/presentationml/2006/ole">
            <mc:AlternateContent xmlns:mc="http://schemas.openxmlformats.org/markup-compatibility/2006">
              <mc:Choice xmlns:v="urn:schemas-microsoft-com:vml" Requires="v">
                <p:oleObj name="ActiveGraph" r:id="rId3" imgW="8115445" imgH="5305393" progId="FDSCHART.FDSChartCtrlUnicode.1">
                  <p:embed/>
                </p:oleObj>
              </mc:Choice>
              <mc:Fallback>
                <p:oleObj name="ActiveGraph" r:id="rId3" imgW="8115445" imgH="5305393" progId="FDSCHART.FDSChartCtrlUnicode.1">
                  <p:embed/>
                  <p:pic>
                    <p:nvPicPr>
                      <p:cNvPr id="4" name="Object 3">
                        <a:extLst>
                          <a:ext uri="{FF2B5EF4-FFF2-40B4-BE49-F238E27FC236}">
                            <a16:creationId xmlns:a16="http://schemas.microsoft.com/office/drawing/2014/main" id="{6E481948-4699-E20F-E180-1BBAB0B755FD}"/>
                          </a:ext>
                        </a:extLst>
                      </p:cNvPr>
                      <p:cNvPicPr/>
                      <p:nvPr/>
                    </p:nvPicPr>
                    <p:blipFill>
                      <a:blip r:embed="rId4"/>
                      <a:stretch>
                        <a:fillRect/>
                      </a:stretch>
                    </p:blipFill>
                    <p:spPr>
                      <a:xfrm>
                        <a:off x="2032000" y="987398"/>
                        <a:ext cx="8128000" cy="5316537"/>
                      </a:xfrm>
                      <a:prstGeom prst="rect">
                        <a:avLst/>
                      </a:prstGeom>
                    </p:spPr>
                  </p:pic>
                </p:oleObj>
              </mc:Fallback>
            </mc:AlternateContent>
          </a:graphicData>
        </a:graphic>
      </p:graphicFrame>
    </p:spTree>
    <p:extLst>
      <p:ext uri="{BB962C8B-B14F-4D97-AF65-F5344CB8AC3E}">
        <p14:creationId xmlns:p14="http://schemas.microsoft.com/office/powerpoint/2010/main" val="2191918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65F62-A3D3-3A7B-454F-D57AB81B43AE}"/>
              </a:ext>
            </a:extLst>
          </p:cNvPr>
          <p:cNvSpPr>
            <a:spLocks noGrp="1"/>
          </p:cNvSpPr>
          <p:nvPr>
            <p:ph type="title"/>
          </p:nvPr>
        </p:nvSpPr>
        <p:spPr/>
        <p:txBody>
          <a:bodyPr/>
          <a:lstStyle/>
          <a:p>
            <a:r>
              <a:rPr lang="en-US" dirty="0"/>
              <a:t>Economic Growth Concerns</a:t>
            </a:r>
          </a:p>
        </p:txBody>
      </p:sp>
      <p:graphicFrame>
        <p:nvGraphicFramePr>
          <p:cNvPr id="4" name="Object 3">
            <a:extLst>
              <a:ext uri="{FF2B5EF4-FFF2-40B4-BE49-F238E27FC236}">
                <a16:creationId xmlns:a16="http://schemas.microsoft.com/office/drawing/2014/main" id="{EC7A2ABB-4E41-5DD3-C816-7E347AEEDD3D}"/>
              </a:ext>
            </a:extLst>
          </p:cNvPr>
          <p:cNvGraphicFramePr>
            <a:graphicFrameLocks noChangeAspect="1"/>
          </p:cNvGraphicFramePr>
          <p:nvPr>
            <p:extLst>
              <p:ext uri="{D42A27DB-BD31-4B8C-83A1-F6EECF244321}">
                <p14:modId xmlns:p14="http://schemas.microsoft.com/office/powerpoint/2010/main" val="3129141097"/>
              </p:ext>
            </p:extLst>
          </p:nvPr>
        </p:nvGraphicFramePr>
        <p:xfrm>
          <a:off x="2109118" y="837334"/>
          <a:ext cx="8128000" cy="5311775"/>
        </p:xfrm>
        <a:graphic>
          <a:graphicData uri="http://schemas.openxmlformats.org/presentationml/2006/ole">
            <mc:AlternateContent xmlns:mc="http://schemas.openxmlformats.org/markup-compatibility/2006">
              <mc:Choice xmlns:v="urn:schemas-microsoft-com:vml" Requires="v">
                <p:oleObj name="ActiveGraph" r:id="rId3" imgW="8067844" imgH="5267212" progId="FDSCHART.FDSChartCtrlUnicode.1">
                  <p:embed/>
                </p:oleObj>
              </mc:Choice>
              <mc:Fallback>
                <p:oleObj name="ActiveGraph" r:id="rId3" imgW="8067844" imgH="5267212" progId="FDSCHART.FDSChartCtrlUnicode.1">
                  <p:embed/>
                  <p:pic>
                    <p:nvPicPr>
                      <p:cNvPr id="4" name="Object 3">
                        <a:extLst>
                          <a:ext uri="{FF2B5EF4-FFF2-40B4-BE49-F238E27FC236}">
                            <a16:creationId xmlns:a16="http://schemas.microsoft.com/office/drawing/2014/main" id="{EC7A2ABB-4E41-5DD3-C816-7E347AEEDD3D}"/>
                          </a:ext>
                        </a:extLst>
                      </p:cNvPr>
                      <p:cNvPicPr/>
                      <p:nvPr/>
                    </p:nvPicPr>
                    <p:blipFill>
                      <a:blip r:embed="rId4"/>
                      <a:stretch>
                        <a:fillRect/>
                      </a:stretch>
                    </p:blipFill>
                    <p:spPr>
                      <a:xfrm>
                        <a:off x="2109118" y="837334"/>
                        <a:ext cx="8128000" cy="5311775"/>
                      </a:xfrm>
                      <a:prstGeom prst="rect">
                        <a:avLst/>
                      </a:prstGeom>
                    </p:spPr>
                  </p:pic>
                </p:oleObj>
              </mc:Fallback>
            </mc:AlternateContent>
          </a:graphicData>
        </a:graphic>
      </p:graphicFrame>
    </p:spTree>
    <p:extLst>
      <p:ext uri="{BB962C8B-B14F-4D97-AF65-F5344CB8AC3E}">
        <p14:creationId xmlns:p14="http://schemas.microsoft.com/office/powerpoint/2010/main" val="3767780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B38D0-AB29-A8B5-0A7E-12393D56998C}"/>
              </a:ext>
            </a:extLst>
          </p:cNvPr>
          <p:cNvSpPr>
            <a:spLocks noGrp="1"/>
          </p:cNvSpPr>
          <p:nvPr>
            <p:ph type="title"/>
          </p:nvPr>
        </p:nvSpPr>
        <p:spPr/>
        <p:txBody>
          <a:bodyPr/>
          <a:lstStyle/>
          <a:p>
            <a:r>
              <a:rPr lang="en-US" dirty="0"/>
              <a:t>Consumer Sentiment</a:t>
            </a:r>
          </a:p>
        </p:txBody>
      </p:sp>
      <p:graphicFrame>
        <p:nvGraphicFramePr>
          <p:cNvPr id="4" name="Object 3">
            <a:extLst>
              <a:ext uri="{FF2B5EF4-FFF2-40B4-BE49-F238E27FC236}">
                <a16:creationId xmlns:a16="http://schemas.microsoft.com/office/drawing/2014/main" id="{3D9A504A-DC6D-C758-3F6E-381266E8F43E}"/>
              </a:ext>
            </a:extLst>
          </p:cNvPr>
          <p:cNvGraphicFramePr>
            <a:graphicFrameLocks noChangeAspect="1"/>
          </p:cNvGraphicFramePr>
          <p:nvPr>
            <p:extLst>
              <p:ext uri="{D42A27DB-BD31-4B8C-83A1-F6EECF244321}">
                <p14:modId xmlns:p14="http://schemas.microsoft.com/office/powerpoint/2010/main" val="1752411891"/>
              </p:ext>
            </p:extLst>
          </p:nvPr>
        </p:nvGraphicFramePr>
        <p:xfrm>
          <a:off x="1921831" y="925761"/>
          <a:ext cx="8128000" cy="5311775"/>
        </p:xfrm>
        <a:graphic>
          <a:graphicData uri="http://schemas.openxmlformats.org/presentationml/2006/ole">
            <mc:AlternateContent xmlns:mc="http://schemas.openxmlformats.org/markup-compatibility/2006">
              <mc:Choice xmlns:v="urn:schemas-microsoft-com:vml" Requires="v">
                <p:oleObj name="ActiveGraph" r:id="rId3" imgW="8077276" imgH="5276861" progId="FDSCHART.FDSChartCtrlUnicode.1">
                  <p:embed/>
                </p:oleObj>
              </mc:Choice>
              <mc:Fallback>
                <p:oleObj name="ActiveGraph" r:id="rId3" imgW="8077276" imgH="5276861" progId="FDSCHART.FDSChartCtrlUnicode.1">
                  <p:embed/>
                  <p:pic>
                    <p:nvPicPr>
                      <p:cNvPr id="4" name="Object 3">
                        <a:extLst>
                          <a:ext uri="{FF2B5EF4-FFF2-40B4-BE49-F238E27FC236}">
                            <a16:creationId xmlns:a16="http://schemas.microsoft.com/office/drawing/2014/main" id="{3D9A504A-DC6D-C758-3F6E-381266E8F43E}"/>
                          </a:ext>
                        </a:extLst>
                      </p:cNvPr>
                      <p:cNvPicPr/>
                      <p:nvPr/>
                    </p:nvPicPr>
                    <p:blipFill>
                      <a:blip r:embed="rId4"/>
                      <a:stretch>
                        <a:fillRect/>
                      </a:stretch>
                    </p:blipFill>
                    <p:spPr>
                      <a:xfrm>
                        <a:off x="1921831" y="925761"/>
                        <a:ext cx="8128000" cy="5311775"/>
                      </a:xfrm>
                      <a:prstGeom prst="rect">
                        <a:avLst/>
                      </a:prstGeom>
                    </p:spPr>
                  </p:pic>
                </p:oleObj>
              </mc:Fallback>
            </mc:AlternateContent>
          </a:graphicData>
        </a:graphic>
      </p:graphicFrame>
    </p:spTree>
    <p:extLst>
      <p:ext uri="{BB962C8B-B14F-4D97-AF65-F5344CB8AC3E}">
        <p14:creationId xmlns:p14="http://schemas.microsoft.com/office/powerpoint/2010/main" val="1763325299"/>
      </p:ext>
    </p:extLst>
  </p:cSld>
  <p:clrMapOvr>
    <a:masterClrMapping/>
  </p:clrMapOvr>
</p:sld>
</file>

<file path=ppt/theme/theme1.xml><?xml version="1.0" encoding="utf-8"?>
<a:theme xmlns:a="http://schemas.openxmlformats.org/drawingml/2006/main" name="CIM Rebranded PPT Template - Broker Dealer Version">
  <a:themeElements>
    <a:clrScheme name="Custom 7">
      <a:dk1>
        <a:srgbClr val="000000"/>
      </a:dk1>
      <a:lt1>
        <a:srgbClr val="FFFFFF"/>
      </a:lt1>
      <a:dk2>
        <a:srgbClr val="44546A"/>
      </a:dk2>
      <a:lt2>
        <a:srgbClr val="E7E6E6"/>
      </a:lt2>
      <a:accent1>
        <a:srgbClr val="000000"/>
      </a:accent1>
      <a:accent2>
        <a:srgbClr val="36166D"/>
      </a:accent2>
      <a:accent3>
        <a:srgbClr val="F6C371"/>
      </a:accent3>
      <a:accent4>
        <a:srgbClr val="656565"/>
      </a:accent4>
      <a:accent5>
        <a:srgbClr val="E0E1E2"/>
      </a:accent5>
      <a:accent6>
        <a:srgbClr val="85206C"/>
      </a:accent6>
      <a:hlink>
        <a:srgbClr val="489ADB"/>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M by CIM 10142024 Template" id="{285EE29B-8134-45BD-9A20-96D9E2FC723F}" vid="{C094664D-6485-44B9-B8C2-2B07EB68CB6C}"/>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F7854124A17D4390FCD4FE5798724E" ma:contentTypeVersion="18" ma:contentTypeDescription="Create a new document." ma:contentTypeScope="" ma:versionID="a8f9b494006a153fcc881dc890797568">
  <xsd:schema xmlns:xsd="http://www.w3.org/2001/XMLSchema" xmlns:xs="http://www.w3.org/2001/XMLSchema" xmlns:p="http://schemas.microsoft.com/office/2006/metadata/properties" xmlns:ns3="80e92478-5726-4016-8cdf-32c2eb5b4bd3" xmlns:ns4="ad10f4fa-7d89-4b95-a79e-21ac474a5e1d" targetNamespace="http://schemas.microsoft.com/office/2006/metadata/properties" ma:root="true" ma:fieldsID="035b8351e8b52badacb0d3de0e27dbba" ns3:_="" ns4:_="">
    <xsd:import namespace="80e92478-5726-4016-8cdf-32c2eb5b4bd3"/>
    <xsd:import namespace="ad10f4fa-7d89-4b95-a79e-21ac474a5e1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element ref="ns3:MediaLengthInSeconds" minOccurs="0"/>
                <xsd:element ref="ns4:SharedWithUsers" minOccurs="0"/>
                <xsd:element ref="ns4:SharedWithDetails" minOccurs="0"/>
                <xsd:element ref="ns4:SharingHintHash" minOccurs="0"/>
                <xsd:element ref="ns3:MediaServiceSearchProperties" minOccurs="0"/>
                <xsd:element ref="ns3:MediaServiceObjectDetectorVersions" minOccurs="0"/>
                <xsd:element ref="ns3:_activity"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e92478-5726-4016-8cdf-32c2eb5b4b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_activity" ma:index="24" nillable="true" ma:displayName="_activity" ma:hidden="true" ma:internalName="_activity">
      <xsd:simpleType>
        <xsd:restriction base="dms:Note"/>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10f4fa-7d89-4b95-a79e-21ac474a5e1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80e92478-5726-4016-8cdf-32c2eb5b4bd3" xsi:nil="true"/>
  </documentManagement>
</p:properties>
</file>

<file path=customXml/itemProps1.xml><?xml version="1.0" encoding="utf-8"?>
<ds:datastoreItem xmlns:ds="http://schemas.openxmlformats.org/officeDocument/2006/customXml" ds:itemID="{DB5387E3-357B-4F33-AA34-2707B20EC8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e92478-5726-4016-8cdf-32c2eb5b4bd3"/>
    <ds:schemaRef ds:uri="ad10f4fa-7d89-4b95-a79e-21ac474a5e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7B2D98-72D8-4974-A45D-EB4D4C463775}">
  <ds:schemaRefs>
    <ds:schemaRef ds:uri="http://schemas.microsoft.com/sharepoint/v3/contenttype/forms"/>
  </ds:schemaRefs>
</ds:datastoreItem>
</file>

<file path=customXml/itemProps3.xml><?xml version="1.0" encoding="utf-8"?>
<ds:datastoreItem xmlns:ds="http://schemas.openxmlformats.org/officeDocument/2006/customXml" ds:itemID="{95672431-231D-49B0-972F-11D55E5F7926}">
  <ds:schemaRefs>
    <ds:schemaRef ds:uri="http://purl.org/dc/elements/1.1/"/>
    <ds:schemaRef ds:uri="http://schemas.microsoft.com/office/2006/metadata/properties"/>
    <ds:schemaRef ds:uri="http://schemas.microsoft.com/office/2006/documentManagement/types"/>
    <ds:schemaRef ds:uri="80e92478-5726-4016-8cdf-32c2eb5b4bd3"/>
    <ds:schemaRef ds:uri="http://schemas.openxmlformats.org/package/2006/metadata/core-properties"/>
    <ds:schemaRef ds:uri="http://purl.org/dc/terms/"/>
    <ds:schemaRef ds:uri="http://www.w3.org/XML/1998/namespace"/>
    <ds:schemaRef ds:uri="http://purl.org/dc/dcmitype/"/>
    <ds:schemaRef ds:uri="http://schemas.microsoft.com/office/infopath/2007/PartnerControls"/>
    <ds:schemaRef ds:uri="ad10f4fa-7d89-4b95-a79e-21ac474a5e1d"/>
  </ds:schemaRefs>
</ds:datastoreItem>
</file>

<file path=docMetadata/LabelInfo.xml><?xml version="1.0" encoding="utf-8"?>
<clbl:labelList xmlns:clbl="http://schemas.microsoft.com/office/2020/mipLabelMetadata">
  <clbl:label id="{4ca33967-ac09-4f5d-b2a2-573c7bbbdd4a}" enabled="0" method="" siteId="{4ca33967-ac09-4f5d-b2a2-573c7bbbdd4a}" removed="1"/>
</clbl:labelList>
</file>

<file path=docProps/app.xml><?xml version="1.0" encoding="utf-8"?>
<Properties xmlns="http://schemas.openxmlformats.org/officeDocument/2006/extended-properties" xmlns:vt="http://schemas.openxmlformats.org/officeDocument/2006/docPropsVTypes">
  <Template/>
  <TotalTime>10657</TotalTime>
  <Words>2487</Words>
  <Application>Microsoft Office PowerPoint</Application>
  <PresentationFormat>Widescreen</PresentationFormat>
  <Paragraphs>150</Paragraphs>
  <Slides>27</Slides>
  <Notes>25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8" baseType="lpstr">
      <vt:lpstr>TwitterChirp</vt:lpstr>
      <vt:lpstr>Symbol</vt:lpstr>
      <vt:lpstr>Arial</vt:lpstr>
      <vt:lpstr>Georgia</vt:lpstr>
      <vt:lpstr>Calibri</vt:lpstr>
      <vt:lpstr>Montserrat Light</vt:lpstr>
      <vt:lpstr>Montserrat</vt:lpstr>
      <vt:lpstr>Roboto Condensed</vt:lpstr>
      <vt:lpstr>Montserrat SemiBold</vt:lpstr>
      <vt:lpstr>CIM Rebranded PPT Template - Broker Dealer Version</vt:lpstr>
      <vt:lpstr>ActiveGraph</vt:lpstr>
      <vt:lpstr>PowerPoint Presentation</vt:lpstr>
      <vt:lpstr>Primary Themes of Second Quarter</vt:lpstr>
      <vt:lpstr>Lack Of Confidence</vt:lpstr>
      <vt:lpstr>Questioning AI Spending</vt:lpstr>
      <vt:lpstr>Uncertainty Around Tariffs</vt:lpstr>
      <vt:lpstr>Government Spending</vt:lpstr>
      <vt:lpstr>Job Cuts</vt:lpstr>
      <vt:lpstr>Economic Growth Concerns</vt:lpstr>
      <vt:lpstr>Consumer Sentiment</vt:lpstr>
      <vt:lpstr>Stock Market Correction (10% Decline)</vt:lpstr>
      <vt:lpstr>Perspective Matters</vt:lpstr>
      <vt:lpstr>Questions Around DeepSeek</vt:lpstr>
      <vt:lpstr>Tariffs Aren’t New Anymore</vt:lpstr>
      <vt:lpstr>Neither are Government Shutdowns</vt:lpstr>
      <vt:lpstr>Labor Demand</vt:lpstr>
      <vt:lpstr>January Effect &amp; Cold Weather</vt:lpstr>
      <vt:lpstr>Inflation</vt:lpstr>
      <vt:lpstr>High Yield Investors Aren’t Worried</vt:lpstr>
      <vt:lpstr>You Can’t Always Get What You Want</vt:lpstr>
      <vt:lpstr>Bears Come Out of Hibernation</vt:lpstr>
      <vt:lpstr>Diversification is Rewarded</vt:lpstr>
      <vt:lpstr>International Stocks</vt:lpstr>
      <vt:lpstr>Value Stocks</vt:lpstr>
      <vt:lpstr>S&amp;P 500 Annual Total Return and Max Drawdown</vt:lpstr>
      <vt:lpstr>PowerPoint Presentation</vt:lpstr>
      <vt:lpstr>Disclosures</vt:lpstr>
      <vt:lpstr>Glossary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Tyler Hendrickson</dc:creator>
  <cp:lastModifiedBy>Tyler Hendrickson</cp:lastModifiedBy>
  <cp:revision>26</cp:revision>
  <dcterms:created xsi:type="dcterms:W3CDTF">2024-10-25T16:53:46Z</dcterms:created>
  <dcterms:modified xsi:type="dcterms:W3CDTF">2025-03-21T16:33:09Z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0x01010062F7854124A17D4390FCD4FE5798724E</vt:lpwstr>
  </property>
</Properties>
</file>